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9" r:id="rId8"/>
    <p:sldId id="262" r:id="rId9"/>
    <p:sldId id="278" r:id="rId10"/>
    <p:sldId id="263" r:id="rId11"/>
    <p:sldId id="264" r:id="rId12"/>
    <p:sldId id="265" r:id="rId13"/>
    <p:sldId id="281" r:id="rId14"/>
    <p:sldId id="282" r:id="rId15"/>
    <p:sldId id="283" r:id="rId16"/>
    <p:sldId id="284" r:id="rId17"/>
    <p:sldId id="286" r:id="rId18"/>
    <p:sldId id="287" r:id="rId19"/>
    <p:sldId id="288" r:id="rId20"/>
    <p:sldId id="289" r:id="rId21"/>
    <p:sldId id="280" r:id="rId22"/>
    <p:sldId id="266" r:id="rId23"/>
    <p:sldId id="290" r:id="rId24"/>
    <p:sldId id="291" r:id="rId25"/>
    <p:sldId id="292" r:id="rId26"/>
    <p:sldId id="293" r:id="rId27"/>
    <p:sldId id="294" r:id="rId28"/>
    <p:sldId id="295" r:id="rId29"/>
    <p:sldId id="296" r:id="rId30"/>
    <p:sldId id="297" r:id="rId31"/>
    <p:sldId id="298" r:id="rId32"/>
    <p:sldId id="299" r:id="rId33"/>
    <p:sldId id="300" r:id="rId34"/>
    <p:sldId id="267" r:id="rId35"/>
    <p:sldId id="301" r:id="rId36"/>
    <p:sldId id="268" r:id="rId37"/>
    <p:sldId id="307" r:id="rId38"/>
    <p:sldId id="308" r:id="rId39"/>
    <p:sldId id="309" r:id="rId40"/>
    <p:sldId id="311" r:id="rId41"/>
    <p:sldId id="312" r:id="rId42"/>
    <p:sldId id="313" r:id="rId43"/>
    <p:sldId id="314" r:id="rId44"/>
    <p:sldId id="315" r:id="rId45"/>
    <p:sldId id="316" r:id="rId46"/>
    <p:sldId id="317" r:id="rId47"/>
    <p:sldId id="318" r:id="rId48"/>
    <p:sldId id="269" r:id="rId49"/>
    <p:sldId id="319" r:id="rId50"/>
    <p:sldId id="320" r:id="rId51"/>
    <p:sldId id="382" r:id="rId52"/>
    <p:sldId id="383" r:id="rId53"/>
    <p:sldId id="384" r:id="rId54"/>
    <p:sldId id="321" r:id="rId55"/>
    <p:sldId id="270" r:id="rId56"/>
    <p:sldId id="323" r:id="rId57"/>
    <p:sldId id="325" r:id="rId58"/>
    <p:sldId id="326" r:id="rId59"/>
    <p:sldId id="327" r:id="rId60"/>
    <p:sldId id="328" r:id="rId61"/>
    <p:sldId id="329" r:id="rId62"/>
    <p:sldId id="271" r:id="rId63"/>
    <p:sldId id="331" r:id="rId64"/>
    <p:sldId id="332" r:id="rId65"/>
    <p:sldId id="333" r:id="rId66"/>
    <p:sldId id="334" r:id="rId67"/>
    <p:sldId id="335" r:id="rId68"/>
    <p:sldId id="272" r:id="rId69"/>
    <p:sldId id="338" r:id="rId70"/>
    <p:sldId id="339" r:id="rId71"/>
    <p:sldId id="340" r:id="rId72"/>
    <p:sldId id="342" r:id="rId73"/>
    <p:sldId id="343" r:id="rId74"/>
    <p:sldId id="344" r:id="rId75"/>
    <p:sldId id="346" r:id="rId76"/>
    <p:sldId id="273" r:id="rId77"/>
    <p:sldId id="349" r:id="rId78"/>
    <p:sldId id="350" r:id="rId79"/>
    <p:sldId id="351" r:id="rId80"/>
    <p:sldId id="352" r:id="rId81"/>
    <p:sldId id="353" r:id="rId82"/>
    <p:sldId id="274" r:id="rId83"/>
    <p:sldId id="358" r:id="rId84"/>
    <p:sldId id="359" r:id="rId85"/>
    <p:sldId id="360" r:id="rId86"/>
    <p:sldId id="361" r:id="rId87"/>
    <p:sldId id="362" r:id="rId88"/>
    <p:sldId id="363" r:id="rId89"/>
    <p:sldId id="364" r:id="rId90"/>
    <p:sldId id="275" r:id="rId91"/>
    <p:sldId id="365" r:id="rId92"/>
    <p:sldId id="366" r:id="rId93"/>
    <p:sldId id="367" r:id="rId94"/>
    <p:sldId id="368" r:id="rId95"/>
    <p:sldId id="369" r:id="rId96"/>
    <p:sldId id="370" r:id="rId97"/>
    <p:sldId id="276" r:id="rId98"/>
    <p:sldId id="371" r:id="rId99"/>
    <p:sldId id="380" r:id="rId100"/>
    <p:sldId id="381" r:id="rId101"/>
    <p:sldId id="372" r:id="rId102"/>
    <p:sldId id="373" r:id="rId103"/>
    <p:sldId id="374" r:id="rId104"/>
    <p:sldId id="375" r:id="rId105"/>
    <p:sldId id="376" r:id="rId106"/>
    <p:sldId id="377" r:id="rId107"/>
    <p:sldId id="378" r:id="rId108"/>
    <p:sldId id="379" r:id="rId109"/>
    <p:sldId id="277" r:id="rId110"/>
    <p:sldId id="337"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150" d="100"/>
          <a:sy n="150" d="100"/>
        </p:scale>
        <p:origin x="-24"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BD8DA-6821-48DE-AE04-057DE22BA5A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1BD889C-CB63-484E-A4D8-6FFB91BE06BC}">
      <dgm:prSet/>
      <dgm:spPr/>
      <dgm:t>
        <a:bodyPr/>
        <a:lstStyle/>
        <a:p>
          <a:r>
            <a:rPr lang="en-MY"/>
            <a:t>No recommended Publishing Outlets:</a:t>
          </a:r>
          <a:endParaRPr lang="en-US"/>
        </a:p>
      </dgm:t>
    </dgm:pt>
    <dgm:pt modelId="{76B85C2D-AAA8-4590-AA8C-A6456D51A1AC}" type="parTrans" cxnId="{8C5C1728-163F-44CB-ADF1-2E41C2B1739C}">
      <dgm:prSet/>
      <dgm:spPr/>
      <dgm:t>
        <a:bodyPr/>
        <a:lstStyle/>
        <a:p>
          <a:endParaRPr lang="en-US"/>
        </a:p>
      </dgm:t>
    </dgm:pt>
    <dgm:pt modelId="{A243D084-4D26-445C-9DDB-FACB2403AB69}" type="sibTrans" cxnId="{8C5C1728-163F-44CB-ADF1-2E41C2B1739C}">
      <dgm:prSet/>
      <dgm:spPr/>
      <dgm:t>
        <a:bodyPr/>
        <a:lstStyle/>
        <a:p>
          <a:endParaRPr lang="en-US"/>
        </a:p>
      </dgm:t>
    </dgm:pt>
    <dgm:pt modelId="{5964160F-0167-4BF8-A498-8F114BF7C3BC}">
      <dgm:prSet/>
      <dgm:spPr/>
      <dgm:t>
        <a:bodyPr/>
        <a:lstStyle/>
        <a:p>
          <a:r>
            <a:rPr lang="en-MY"/>
            <a:t>Newspapers and magazines</a:t>
          </a:r>
          <a:endParaRPr lang="en-US"/>
        </a:p>
      </dgm:t>
    </dgm:pt>
    <dgm:pt modelId="{1B73ECA3-E303-4CD9-9348-BE8E2EADCE30}" type="parTrans" cxnId="{5D2C5B4E-D098-4AC9-BB7A-E4CC04DCCC9D}">
      <dgm:prSet/>
      <dgm:spPr/>
      <dgm:t>
        <a:bodyPr/>
        <a:lstStyle/>
        <a:p>
          <a:endParaRPr lang="en-US"/>
        </a:p>
      </dgm:t>
    </dgm:pt>
    <dgm:pt modelId="{8D0D0932-9882-404E-93B9-307DB4A3477D}" type="sibTrans" cxnId="{5D2C5B4E-D098-4AC9-BB7A-E4CC04DCCC9D}">
      <dgm:prSet/>
      <dgm:spPr/>
      <dgm:t>
        <a:bodyPr/>
        <a:lstStyle/>
        <a:p>
          <a:endParaRPr lang="en-US"/>
        </a:p>
      </dgm:t>
    </dgm:pt>
    <dgm:pt modelId="{EFADB2F1-DA28-410D-8E3F-CB6525EF0F72}">
      <dgm:prSet/>
      <dgm:spPr/>
      <dgm:t>
        <a:bodyPr/>
        <a:lstStyle/>
        <a:p>
          <a:r>
            <a:rPr lang="en-MY"/>
            <a:t>News and information journals</a:t>
          </a:r>
          <a:endParaRPr lang="en-US"/>
        </a:p>
      </dgm:t>
    </dgm:pt>
    <dgm:pt modelId="{77089F8E-F4BD-4C9D-A59D-74D05266E045}" type="parTrans" cxnId="{025DD2BD-19CC-4EA7-8561-6A53C6E7B91A}">
      <dgm:prSet/>
      <dgm:spPr/>
      <dgm:t>
        <a:bodyPr/>
        <a:lstStyle/>
        <a:p>
          <a:endParaRPr lang="en-US"/>
        </a:p>
      </dgm:t>
    </dgm:pt>
    <dgm:pt modelId="{9B49938C-35B2-4E9C-8E78-D50C23264475}" type="sibTrans" cxnId="{025DD2BD-19CC-4EA7-8561-6A53C6E7B91A}">
      <dgm:prSet/>
      <dgm:spPr/>
      <dgm:t>
        <a:bodyPr/>
        <a:lstStyle/>
        <a:p>
          <a:endParaRPr lang="en-US"/>
        </a:p>
      </dgm:t>
    </dgm:pt>
    <dgm:pt modelId="{2124C488-B395-4F5D-85FA-1EB65D054C3B}">
      <dgm:prSet/>
      <dgm:spPr/>
      <dgm:t>
        <a:bodyPr/>
        <a:lstStyle/>
        <a:p>
          <a:r>
            <a:rPr lang="en-MY"/>
            <a:t>Trade and professional journals</a:t>
          </a:r>
          <a:endParaRPr lang="en-US"/>
        </a:p>
      </dgm:t>
    </dgm:pt>
    <dgm:pt modelId="{35ABD568-2A84-4C6B-8554-D862DE128CA5}" type="parTrans" cxnId="{FB6E3355-C6A0-4A05-9403-39D9D2F629C8}">
      <dgm:prSet/>
      <dgm:spPr/>
      <dgm:t>
        <a:bodyPr/>
        <a:lstStyle/>
        <a:p>
          <a:endParaRPr lang="en-US"/>
        </a:p>
      </dgm:t>
    </dgm:pt>
    <dgm:pt modelId="{00E928F5-425A-4529-93AC-8C9B042AFA9E}" type="sibTrans" cxnId="{FB6E3355-C6A0-4A05-9403-39D9D2F629C8}">
      <dgm:prSet/>
      <dgm:spPr/>
      <dgm:t>
        <a:bodyPr/>
        <a:lstStyle/>
        <a:p>
          <a:endParaRPr lang="en-US"/>
        </a:p>
      </dgm:t>
    </dgm:pt>
    <dgm:pt modelId="{8DB57EB5-5521-4423-835C-F09DF7986ACC}">
      <dgm:prSet/>
      <dgm:spPr/>
      <dgm:t>
        <a:bodyPr/>
        <a:lstStyle/>
        <a:p>
          <a:r>
            <a:rPr lang="en-MY"/>
            <a:t>Society and conference proceedings</a:t>
          </a:r>
          <a:endParaRPr lang="en-US"/>
        </a:p>
      </dgm:t>
    </dgm:pt>
    <dgm:pt modelId="{6AC9724E-3E46-4DA7-B5DC-4FC454FF4911}" type="parTrans" cxnId="{A6FAFEC9-0C6E-418D-902F-FB31BC19545C}">
      <dgm:prSet/>
      <dgm:spPr/>
      <dgm:t>
        <a:bodyPr/>
        <a:lstStyle/>
        <a:p>
          <a:endParaRPr lang="en-US"/>
        </a:p>
      </dgm:t>
    </dgm:pt>
    <dgm:pt modelId="{0329E091-A9C8-4AEC-A0D3-D972BEC3856D}" type="sibTrans" cxnId="{A6FAFEC9-0C6E-418D-902F-FB31BC19545C}">
      <dgm:prSet/>
      <dgm:spPr/>
      <dgm:t>
        <a:bodyPr/>
        <a:lstStyle/>
        <a:p>
          <a:endParaRPr lang="en-US"/>
        </a:p>
      </dgm:t>
    </dgm:pt>
    <dgm:pt modelId="{368E1C46-7CF0-45FA-8A49-BB07E27FEE88}" type="pres">
      <dgm:prSet presAssocID="{F9BBD8DA-6821-48DE-AE04-057DE22BA5AB}" presName="linear" presStyleCnt="0">
        <dgm:presLayoutVars>
          <dgm:animLvl val="lvl"/>
          <dgm:resizeHandles val="exact"/>
        </dgm:presLayoutVars>
      </dgm:prSet>
      <dgm:spPr/>
    </dgm:pt>
    <dgm:pt modelId="{4D06435B-8808-4F99-87D7-A2B62CFB0297}" type="pres">
      <dgm:prSet presAssocID="{81BD889C-CB63-484E-A4D8-6FFB91BE06BC}" presName="parentText" presStyleLbl="node1" presStyleIdx="0" presStyleCnt="5">
        <dgm:presLayoutVars>
          <dgm:chMax val="0"/>
          <dgm:bulletEnabled val="1"/>
        </dgm:presLayoutVars>
      </dgm:prSet>
      <dgm:spPr/>
    </dgm:pt>
    <dgm:pt modelId="{EDD8D889-DD7B-4DF4-ACD8-D6B1227CCF7D}" type="pres">
      <dgm:prSet presAssocID="{A243D084-4D26-445C-9DDB-FACB2403AB69}" presName="spacer" presStyleCnt="0"/>
      <dgm:spPr/>
    </dgm:pt>
    <dgm:pt modelId="{D20720D4-5191-46A9-A78E-95586183CF52}" type="pres">
      <dgm:prSet presAssocID="{5964160F-0167-4BF8-A498-8F114BF7C3BC}" presName="parentText" presStyleLbl="node1" presStyleIdx="1" presStyleCnt="5">
        <dgm:presLayoutVars>
          <dgm:chMax val="0"/>
          <dgm:bulletEnabled val="1"/>
        </dgm:presLayoutVars>
      </dgm:prSet>
      <dgm:spPr/>
    </dgm:pt>
    <dgm:pt modelId="{7A9609C8-46A7-4961-AEAA-4499A7ACB93F}" type="pres">
      <dgm:prSet presAssocID="{8D0D0932-9882-404E-93B9-307DB4A3477D}" presName="spacer" presStyleCnt="0"/>
      <dgm:spPr/>
    </dgm:pt>
    <dgm:pt modelId="{A765AA6E-E0EF-4980-B382-F361E9080DF9}" type="pres">
      <dgm:prSet presAssocID="{EFADB2F1-DA28-410D-8E3F-CB6525EF0F72}" presName="parentText" presStyleLbl="node1" presStyleIdx="2" presStyleCnt="5">
        <dgm:presLayoutVars>
          <dgm:chMax val="0"/>
          <dgm:bulletEnabled val="1"/>
        </dgm:presLayoutVars>
      </dgm:prSet>
      <dgm:spPr/>
    </dgm:pt>
    <dgm:pt modelId="{B0B360D9-F4E9-43C0-8D0D-B514A122F9AF}" type="pres">
      <dgm:prSet presAssocID="{9B49938C-35B2-4E9C-8E78-D50C23264475}" presName="spacer" presStyleCnt="0"/>
      <dgm:spPr/>
    </dgm:pt>
    <dgm:pt modelId="{83320882-CE3B-4F33-97CA-112C87353E63}" type="pres">
      <dgm:prSet presAssocID="{2124C488-B395-4F5D-85FA-1EB65D054C3B}" presName="parentText" presStyleLbl="node1" presStyleIdx="3" presStyleCnt="5">
        <dgm:presLayoutVars>
          <dgm:chMax val="0"/>
          <dgm:bulletEnabled val="1"/>
        </dgm:presLayoutVars>
      </dgm:prSet>
      <dgm:spPr/>
    </dgm:pt>
    <dgm:pt modelId="{F9F0F697-F0FA-4F4E-A220-FE41538DA49E}" type="pres">
      <dgm:prSet presAssocID="{00E928F5-425A-4529-93AC-8C9B042AFA9E}" presName="spacer" presStyleCnt="0"/>
      <dgm:spPr/>
    </dgm:pt>
    <dgm:pt modelId="{E7F3FEA3-52DD-47B5-B596-166110257216}" type="pres">
      <dgm:prSet presAssocID="{8DB57EB5-5521-4423-835C-F09DF7986ACC}" presName="parentText" presStyleLbl="node1" presStyleIdx="4" presStyleCnt="5">
        <dgm:presLayoutVars>
          <dgm:chMax val="0"/>
          <dgm:bulletEnabled val="1"/>
        </dgm:presLayoutVars>
      </dgm:prSet>
      <dgm:spPr/>
    </dgm:pt>
  </dgm:ptLst>
  <dgm:cxnLst>
    <dgm:cxn modelId="{8C5C1728-163F-44CB-ADF1-2E41C2B1739C}" srcId="{F9BBD8DA-6821-48DE-AE04-057DE22BA5AB}" destId="{81BD889C-CB63-484E-A4D8-6FFB91BE06BC}" srcOrd="0" destOrd="0" parTransId="{76B85C2D-AAA8-4590-AA8C-A6456D51A1AC}" sibTransId="{A243D084-4D26-445C-9DDB-FACB2403AB69}"/>
    <dgm:cxn modelId="{B2580945-ECFB-4A92-8EE7-4DECA7875E21}" type="presOf" srcId="{EFADB2F1-DA28-410D-8E3F-CB6525EF0F72}" destId="{A765AA6E-E0EF-4980-B382-F361E9080DF9}" srcOrd="0" destOrd="0" presId="urn:microsoft.com/office/officeart/2005/8/layout/vList2"/>
    <dgm:cxn modelId="{5D2C5B4E-D098-4AC9-BB7A-E4CC04DCCC9D}" srcId="{F9BBD8DA-6821-48DE-AE04-057DE22BA5AB}" destId="{5964160F-0167-4BF8-A498-8F114BF7C3BC}" srcOrd="1" destOrd="0" parTransId="{1B73ECA3-E303-4CD9-9348-BE8E2EADCE30}" sibTransId="{8D0D0932-9882-404E-93B9-307DB4A3477D}"/>
    <dgm:cxn modelId="{6ACC2C52-FC76-4D42-9AE9-C247465B1BFF}" type="presOf" srcId="{2124C488-B395-4F5D-85FA-1EB65D054C3B}" destId="{83320882-CE3B-4F33-97CA-112C87353E63}" srcOrd="0" destOrd="0" presId="urn:microsoft.com/office/officeart/2005/8/layout/vList2"/>
    <dgm:cxn modelId="{FB6E3355-C6A0-4A05-9403-39D9D2F629C8}" srcId="{F9BBD8DA-6821-48DE-AE04-057DE22BA5AB}" destId="{2124C488-B395-4F5D-85FA-1EB65D054C3B}" srcOrd="3" destOrd="0" parTransId="{35ABD568-2A84-4C6B-8554-D862DE128CA5}" sibTransId="{00E928F5-425A-4529-93AC-8C9B042AFA9E}"/>
    <dgm:cxn modelId="{16B49B8F-FCAD-441F-90F1-48607331D273}" type="presOf" srcId="{F9BBD8DA-6821-48DE-AE04-057DE22BA5AB}" destId="{368E1C46-7CF0-45FA-8A49-BB07E27FEE88}" srcOrd="0" destOrd="0" presId="urn:microsoft.com/office/officeart/2005/8/layout/vList2"/>
    <dgm:cxn modelId="{025DD2BD-19CC-4EA7-8561-6A53C6E7B91A}" srcId="{F9BBD8DA-6821-48DE-AE04-057DE22BA5AB}" destId="{EFADB2F1-DA28-410D-8E3F-CB6525EF0F72}" srcOrd="2" destOrd="0" parTransId="{77089F8E-F4BD-4C9D-A59D-74D05266E045}" sibTransId="{9B49938C-35B2-4E9C-8E78-D50C23264475}"/>
    <dgm:cxn modelId="{FB154FC7-EDDA-40F9-BC57-BE6B7C7B7740}" type="presOf" srcId="{5964160F-0167-4BF8-A498-8F114BF7C3BC}" destId="{D20720D4-5191-46A9-A78E-95586183CF52}" srcOrd="0" destOrd="0" presId="urn:microsoft.com/office/officeart/2005/8/layout/vList2"/>
    <dgm:cxn modelId="{A6FAFEC9-0C6E-418D-902F-FB31BC19545C}" srcId="{F9BBD8DA-6821-48DE-AE04-057DE22BA5AB}" destId="{8DB57EB5-5521-4423-835C-F09DF7986ACC}" srcOrd="4" destOrd="0" parTransId="{6AC9724E-3E46-4DA7-B5DC-4FC454FF4911}" sibTransId="{0329E091-A9C8-4AEC-A0D3-D972BEC3856D}"/>
    <dgm:cxn modelId="{838C4FDB-B6FF-45B5-9E0D-2B3B08A66D56}" type="presOf" srcId="{81BD889C-CB63-484E-A4D8-6FFB91BE06BC}" destId="{4D06435B-8808-4F99-87D7-A2B62CFB0297}" srcOrd="0" destOrd="0" presId="urn:microsoft.com/office/officeart/2005/8/layout/vList2"/>
    <dgm:cxn modelId="{E25AF6F4-CA5A-45C8-B4C5-C69109C81EEE}" type="presOf" srcId="{8DB57EB5-5521-4423-835C-F09DF7986ACC}" destId="{E7F3FEA3-52DD-47B5-B596-166110257216}" srcOrd="0" destOrd="0" presId="urn:microsoft.com/office/officeart/2005/8/layout/vList2"/>
    <dgm:cxn modelId="{531B6A87-461A-43D7-B681-3831CBBD0572}" type="presParOf" srcId="{368E1C46-7CF0-45FA-8A49-BB07E27FEE88}" destId="{4D06435B-8808-4F99-87D7-A2B62CFB0297}" srcOrd="0" destOrd="0" presId="urn:microsoft.com/office/officeart/2005/8/layout/vList2"/>
    <dgm:cxn modelId="{ECD63FDB-592F-4497-9FAA-20E49C09BC02}" type="presParOf" srcId="{368E1C46-7CF0-45FA-8A49-BB07E27FEE88}" destId="{EDD8D889-DD7B-4DF4-ACD8-D6B1227CCF7D}" srcOrd="1" destOrd="0" presId="urn:microsoft.com/office/officeart/2005/8/layout/vList2"/>
    <dgm:cxn modelId="{0D3301B5-6B5B-4C2F-A802-9D93DAB8B4D0}" type="presParOf" srcId="{368E1C46-7CF0-45FA-8A49-BB07E27FEE88}" destId="{D20720D4-5191-46A9-A78E-95586183CF52}" srcOrd="2" destOrd="0" presId="urn:microsoft.com/office/officeart/2005/8/layout/vList2"/>
    <dgm:cxn modelId="{D97FB722-503E-4776-AA0B-3561E95FF81A}" type="presParOf" srcId="{368E1C46-7CF0-45FA-8A49-BB07E27FEE88}" destId="{7A9609C8-46A7-4961-AEAA-4499A7ACB93F}" srcOrd="3" destOrd="0" presId="urn:microsoft.com/office/officeart/2005/8/layout/vList2"/>
    <dgm:cxn modelId="{C2DA1AAD-A98E-48D3-8984-56E21778E13B}" type="presParOf" srcId="{368E1C46-7CF0-45FA-8A49-BB07E27FEE88}" destId="{A765AA6E-E0EF-4980-B382-F361E9080DF9}" srcOrd="4" destOrd="0" presId="urn:microsoft.com/office/officeart/2005/8/layout/vList2"/>
    <dgm:cxn modelId="{A36FF973-25E6-4B8F-90A4-067A2F106542}" type="presParOf" srcId="{368E1C46-7CF0-45FA-8A49-BB07E27FEE88}" destId="{B0B360D9-F4E9-43C0-8D0D-B514A122F9AF}" srcOrd="5" destOrd="0" presId="urn:microsoft.com/office/officeart/2005/8/layout/vList2"/>
    <dgm:cxn modelId="{847575BE-5737-49AD-84AC-34EC59B0430A}" type="presParOf" srcId="{368E1C46-7CF0-45FA-8A49-BB07E27FEE88}" destId="{83320882-CE3B-4F33-97CA-112C87353E63}" srcOrd="6" destOrd="0" presId="urn:microsoft.com/office/officeart/2005/8/layout/vList2"/>
    <dgm:cxn modelId="{935DA035-2F78-4A92-9F9E-4DB86F719009}" type="presParOf" srcId="{368E1C46-7CF0-45FA-8A49-BB07E27FEE88}" destId="{F9F0F697-F0FA-4F4E-A220-FE41538DA49E}" srcOrd="7" destOrd="0" presId="urn:microsoft.com/office/officeart/2005/8/layout/vList2"/>
    <dgm:cxn modelId="{F337DD8E-A3AB-44A1-A4F5-F3D4E4C0F7BD}" type="presParOf" srcId="{368E1C46-7CF0-45FA-8A49-BB07E27FEE88}" destId="{E7F3FEA3-52DD-47B5-B596-16611025721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AED1F-5E4D-4FB7-98EF-5C675F6D463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7C9D23F-CE5C-4D72-9510-F9BE08D18E8C}">
      <dgm:prSet/>
      <dgm:spPr/>
      <dgm:t>
        <a:bodyPr/>
        <a:lstStyle/>
        <a:p>
          <a:r>
            <a:rPr lang="en-MY"/>
            <a:t>Regional journals</a:t>
          </a:r>
          <a:endParaRPr lang="en-US"/>
        </a:p>
      </dgm:t>
    </dgm:pt>
    <dgm:pt modelId="{7B249A4B-6E62-4493-9428-8AA65C84EC08}" type="parTrans" cxnId="{994586C1-81BF-4C6A-BD85-6EC381FA15B1}">
      <dgm:prSet/>
      <dgm:spPr/>
      <dgm:t>
        <a:bodyPr/>
        <a:lstStyle/>
        <a:p>
          <a:endParaRPr lang="en-US"/>
        </a:p>
      </dgm:t>
    </dgm:pt>
    <dgm:pt modelId="{62DA28B5-473C-45F3-921D-ECA92E3A1079}" type="sibTrans" cxnId="{994586C1-81BF-4C6A-BD85-6EC381FA15B1}">
      <dgm:prSet/>
      <dgm:spPr/>
      <dgm:t>
        <a:bodyPr/>
        <a:lstStyle/>
        <a:p>
          <a:endParaRPr lang="en-US"/>
        </a:p>
      </dgm:t>
    </dgm:pt>
    <dgm:pt modelId="{7E5946F8-04C6-414B-8DA9-88F23C11A242}">
      <dgm:prSet/>
      <dgm:spPr/>
      <dgm:t>
        <a:bodyPr/>
        <a:lstStyle/>
        <a:p>
          <a:r>
            <a:rPr lang="en-MY"/>
            <a:t>Newer journals</a:t>
          </a:r>
          <a:endParaRPr lang="en-US"/>
        </a:p>
      </dgm:t>
    </dgm:pt>
    <dgm:pt modelId="{808EFA77-27AD-4E9C-B19A-8C3C2B73D91B}" type="parTrans" cxnId="{1199C7A2-0415-435F-9202-BC122BC67FB9}">
      <dgm:prSet/>
      <dgm:spPr/>
      <dgm:t>
        <a:bodyPr/>
        <a:lstStyle/>
        <a:p>
          <a:endParaRPr lang="en-US"/>
        </a:p>
      </dgm:t>
    </dgm:pt>
    <dgm:pt modelId="{42744714-F795-425B-B011-79FFBE046502}" type="sibTrans" cxnId="{1199C7A2-0415-435F-9202-BC122BC67FB9}">
      <dgm:prSet/>
      <dgm:spPr/>
      <dgm:t>
        <a:bodyPr/>
        <a:lstStyle/>
        <a:p>
          <a:endParaRPr lang="en-US"/>
        </a:p>
      </dgm:t>
    </dgm:pt>
    <dgm:pt modelId="{C52D947C-7468-4B2E-984B-7CA9CAFA0780}">
      <dgm:prSet/>
      <dgm:spPr/>
      <dgm:t>
        <a:bodyPr/>
        <a:lstStyle/>
        <a:p>
          <a:r>
            <a:rPr lang="en-MY"/>
            <a:t>Interdisciplinary journals</a:t>
          </a:r>
          <a:endParaRPr lang="en-US"/>
        </a:p>
      </dgm:t>
    </dgm:pt>
    <dgm:pt modelId="{8393E0E7-0B75-4E7B-8967-739530499166}" type="parTrans" cxnId="{D7F99A4B-2613-4D58-B71B-0A3BA4CCE846}">
      <dgm:prSet/>
      <dgm:spPr/>
      <dgm:t>
        <a:bodyPr/>
        <a:lstStyle/>
        <a:p>
          <a:endParaRPr lang="en-US"/>
        </a:p>
      </dgm:t>
    </dgm:pt>
    <dgm:pt modelId="{A37243D4-4D80-46EA-B50B-0A27E504841E}" type="sibTrans" cxnId="{D7F99A4B-2613-4D58-B71B-0A3BA4CCE846}">
      <dgm:prSet/>
      <dgm:spPr/>
      <dgm:t>
        <a:bodyPr/>
        <a:lstStyle/>
        <a:p>
          <a:endParaRPr lang="en-US"/>
        </a:p>
      </dgm:t>
    </dgm:pt>
    <dgm:pt modelId="{3FB8A97C-8617-451C-B547-95174594CF47}">
      <dgm:prSet/>
      <dgm:spPr/>
      <dgm:t>
        <a:bodyPr/>
        <a:lstStyle/>
        <a:p>
          <a:r>
            <a:rPr lang="en-MY"/>
            <a:t>Field journals</a:t>
          </a:r>
          <a:endParaRPr lang="en-US"/>
        </a:p>
      </dgm:t>
    </dgm:pt>
    <dgm:pt modelId="{03056E12-135B-4DCE-8380-7FDA51128713}" type="parTrans" cxnId="{E3DAD2D1-C5F3-414F-A59A-154F8F6A4AD9}">
      <dgm:prSet/>
      <dgm:spPr/>
      <dgm:t>
        <a:bodyPr/>
        <a:lstStyle/>
        <a:p>
          <a:endParaRPr lang="en-US"/>
        </a:p>
      </dgm:t>
    </dgm:pt>
    <dgm:pt modelId="{35233D02-910A-4DF2-9FE8-9ACA5CA60F86}" type="sibTrans" cxnId="{E3DAD2D1-C5F3-414F-A59A-154F8F6A4AD9}">
      <dgm:prSet/>
      <dgm:spPr/>
      <dgm:t>
        <a:bodyPr/>
        <a:lstStyle/>
        <a:p>
          <a:endParaRPr lang="en-US"/>
        </a:p>
      </dgm:t>
    </dgm:pt>
    <dgm:pt modelId="{DB728884-4D6B-4A3B-92D5-FBF767070457}">
      <dgm:prSet/>
      <dgm:spPr/>
      <dgm:t>
        <a:bodyPr/>
        <a:lstStyle/>
        <a:p>
          <a:r>
            <a:rPr lang="en-MY"/>
            <a:t>Disciplinary journals</a:t>
          </a:r>
          <a:endParaRPr lang="en-US"/>
        </a:p>
      </dgm:t>
    </dgm:pt>
    <dgm:pt modelId="{C67A0E30-E87C-4B1D-AA7F-8E2479A5FDD4}" type="parTrans" cxnId="{1E0B7471-12D5-4791-A0F6-382DF66C8C78}">
      <dgm:prSet/>
      <dgm:spPr/>
      <dgm:t>
        <a:bodyPr/>
        <a:lstStyle/>
        <a:p>
          <a:endParaRPr lang="en-US"/>
        </a:p>
      </dgm:t>
    </dgm:pt>
    <dgm:pt modelId="{8CD11AD8-1933-45EE-B7DF-F7B0563D7DB8}" type="sibTrans" cxnId="{1E0B7471-12D5-4791-A0F6-382DF66C8C78}">
      <dgm:prSet/>
      <dgm:spPr/>
      <dgm:t>
        <a:bodyPr/>
        <a:lstStyle/>
        <a:p>
          <a:endParaRPr lang="en-US"/>
        </a:p>
      </dgm:t>
    </dgm:pt>
    <dgm:pt modelId="{5C5EC520-2076-4B80-88F1-67858AE00FA0}" type="pres">
      <dgm:prSet presAssocID="{2F0AED1F-5E4D-4FB7-98EF-5C675F6D463B}" presName="linear" presStyleCnt="0">
        <dgm:presLayoutVars>
          <dgm:animLvl val="lvl"/>
          <dgm:resizeHandles val="exact"/>
        </dgm:presLayoutVars>
      </dgm:prSet>
      <dgm:spPr/>
    </dgm:pt>
    <dgm:pt modelId="{DBF91108-AC05-4D93-9A9A-FACF3F4E5833}" type="pres">
      <dgm:prSet presAssocID="{27C9D23F-CE5C-4D72-9510-F9BE08D18E8C}" presName="parentText" presStyleLbl="node1" presStyleIdx="0" presStyleCnt="5">
        <dgm:presLayoutVars>
          <dgm:chMax val="0"/>
          <dgm:bulletEnabled val="1"/>
        </dgm:presLayoutVars>
      </dgm:prSet>
      <dgm:spPr/>
    </dgm:pt>
    <dgm:pt modelId="{2AA756CB-D3D3-465B-8805-2835F16B3C16}" type="pres">
      <dgm:prSet presAssocID="{62DA28B5-473C-45F3-921D-ECA92E3A1079}" presName="spacer" presStyleCnt="0"/>
      <dgm:spPr/>
    </dgm:pt>
    <dgm:pt modelId="{70A8ADE6-09F1-45BD-9F9C-1AFA7D4B86EB}" type="pres">
      <dgm:prSet presAssocID="{7E5946F8-04C6-414B-8DA9-88F23C11A242}" presName="parentText" presStyleLbl="node1" presStyleIdx="1" presStyleCnt="5">
        <dgm:presLayoutVars>
          <dgm:chMax val="0"/>
          <dgm:bulletEnabled val="1"/>
        </dgm:presLayoutVars>
      </dgm:prSet>
      <dgm:spPr/>
    </dgm:pt>
    <dgm:pt modelId="{392EBEB6-5C9D-48EE-9CB0-1B1835ED9DFA}" type="pres">
      <dgm:prSet presAssocID="{42744714-F795-425B-B011-79FFBE046502}" presName="spacer" presStyleCnt="0"/>
      <dgm:spPr/>
    </dgm:pt>
    <dgm:pt modelId="{EB807352-2AD1-48B5-83FF-6B46F75D6EA2}" type="pres">
      <dgm:prSet presAssocID="{C52D947C-7468-4B2E-984B-7CA9CAFA0780}" presName="parentText" presStyleLbl="node1" presStyleIdx="2" presStyleCnt="5">
        <dgm:presLayoutVars>
          <dgm:chMax val="0"/>
          <dgm:bulletEnabled val="1"/>
        </dgm:presLayoutVars>
      </dgm:prSet>
      <dgm:spPr/>
    </dgm:pt>
    <dgm:pt modelId="{73333BCF-77EA-44B3-9ECC-37594054C8D4}" type="pres">
      <dgm:prSet presAssocID="{A37243D4-4D80-46EA-B50B-0A27E504841E}" presName="spacer" presStyleCnt="0"/>
      <dgm:spPr/>
    </dgm:pt>
    <dgm:pt modelId="{C2AC7DD2-1C1C-4762-BD2F-1452412A7080}" type="pres">
      <dgm:prSet presAssocID="{3FB8A97C-8617-451C-B547-95174594CF47}" presName="parentText" presStyleLbl="node1" presStyleIdx="3" presStyleCnt="5">
        <dgm:presLayoutVars>
          <dgm:chMax val="0"/>
          <dgm:bulletEnabled val="1"/>
        </dgm:presLayoutVars>
      </dgm:prSet>
      <dgm:spPr/>
    </dgm:pt>
    <dgm:pt modelId="{7BD8823A-BB37-4FBC-B72F-E1415C067C0D}" type="pres">
      <dgm:prSet presAssocID="{35233D02-910A-4DF2-9FE8-9ACA5CA60F86}" presName="spacer" presStyleCnt="0"/>
      <dgm:spPr/>
    </dgm:pt>
    <dgm:pt modelId="{EFE31B22-D028-48FD-B0C2-C4F682EC9A1D}" type="pres">
      <dgm:prSet presAssocID="{DB728884-4D6B-4A3B-92D5-FBF767070457}" presName="parentText" presStyleLbl="node1" presStyleIdx="4" presStyleCnt="5">
        <dgm:presLayoutVars>
          <dgm:chMax val="0"/>
          <dgm:bulletEnabled val="1"/>
        </dgm:presLayoutVars>
      </dgm:prSet>
      <dgm:spPr/>
    </dgm:pt>
  </dgm:ptLst>
  <dgm:cxnLst>
    <dgm:cxn modelId="{331D0A0D-DB8E-4365-8D8F-35F588690FB9}" type="presOf" srcId="{C52D947C-7468-4B2E-984B-7CA9CAFA0780}" destId="{EB807352-2AD1-48B5-83FF-6B46F75D6EA2}" srcOrd="0" destOrd="0" presId="urn:microsoft.com/office/officeart/2005/8/layout/vList2"/>
    <dgm:cxn modelId="{28177D1B-A902-42DC-A5DE-6D487FC0D306}" type="presOf" srcId="{3FB8A97C-8617-451C-B547-95174594CF47}" destId="{C2AC7DD2-1C1C-4762-BD2F-1452412A7080}" srcOrd="0" destOrd="0" presId="urn:microsoft.com/office/officeart/2005/8/layout/vList2"/>
    <dgm:cxn modelId="{303F1234-6AC0-46D4-89BC-A51283F8D250}" type="presOf" srcId="{27C9D23F-CE5C-4D72-9510-F9BE08D18E8C}" destId="{DBF91108-AC05-4D93-9A9A-FACF3F4E5833}" srcOrd="0" destOrd="0" presId="urn:microsoft.com/office/officeart/2005/8/layout/vList2"/>
    <dgm:cxn modelId="{C1333D5B-9A16-400D-9A77-095E234FC8CA}" type="presOf" srcId="{2F0AED1F-5E4D-4FB7-98EF-5C675F6D463B}" destId="{5C5EC520-2076-4B80-88F1-67858AE00FA0}" srcOrd="0" destOrd="0" presId="urn:microsoft.com/office/officeart/2005/8/layout/vList2"/>
    <dgm:cxn modelId="{9557B441-2BFD-4EE3-A359-946D78D6C9DE}" type="presOf" srcId="{DB728884-4D6B-4A3B-92D5-FBF767070457}" destId="{EFE31B22-D028-48FD-B0C2-C4F682EC9A1D}" srcOrd="0" destOrd="0" presId="urn:microsoft.com/office/officeart/2005/8/layout/vList2"/>
    <dgm:cxn modelId="{D7F99A4B-2613-4D58-B71B-0A3BA4CCE846}" srcId="{2F0AED1F-5E4D-4FB7-98EF-5C675F6D463B}" destId="{C52D947C-7468-4B2E-984B-7CA9CAFA0780}" srcOrd="2" destOrd="0" parTransId="{8393E0E7-0B75-4E7B-8967-739530499166}" sibTransId="{A37243D4-4D80-46EA-B50B-0A27E504841E}"/>
    <dgm:cxn modelId="{1E0B7471-12D5-4791-A0F6-382DF66C8C78}" srcId="{2F0AED1F-5E4D-4FB7-98EF-5C675F6D463B}" destId="{DB728884-4D6B-4A3B-92D5-FBF767070457}" srcOrd="4" destOrd="0" parTransId="{C67A0E30-E87C-4B1D-AA7F-8E2479A5FDD4}" sibTransId="{8CD11AD8-1933-45EE-B7DF-F7B0563D7DB8}"/>
    <dgm:cxn modelId="{1199C7A2-0415-435F-9202-BC122BC67FB9}" srcId="{2F0AED1F-5E4D-4FB7-98EF-5C675F6D463B}" destId="{7E5946F8-04C6-414B-8DA9-88F23C11A242}" srcOrd="1" destOrd="0" parTransId="{808EFA77-27AD-4E9C-B19A-8C3C2B73D91B}" sibTransId="{42744714-F795-425B-B011-79FFBE046502}"/>
    <dgm:cxn modelId="{994586C1-81BF-4C6A-BD85-6EC381FA15B1}" srcId="{2F0AED1F-5E4D-4FB7-98EF-5C675F6D463B}" destId="{27C9D23F-CE5C-4D72-9510-F9BE08D18E8C}" srcOrd="0" destOrd="0" parTransId="{7B249A4B-6E62-4493-9428-8AA65C84EC08}" sibTransId="{62DA28B5-473C-45F3-921D-ECA92E3A1079}"/>
    <dgm:cxn modelId="{E3DAD2D1-C5F3-414F-A59A-154F8F6A4AD9}" srcId="{2F0AED1F-5E4D-4FB7-98EF-5C675F6D463B}" destId="{3FB8A97C-8617-451C-B547-95174594CF47}" srcOrd="3" destOrd="0" parTransId="{03056E12-135B-4DCE-8380-7FDA51128713}" sibTransId="{35233D02-910A-4DF2-9FE8-9ACA5CA60F86}"/>
    <dgm:cxn modelId="{BF2A71D8-9DC2-4F42-96AE-FAAB56DF4AFA}" type="presOf" srcId="{7E5946F8-04C6-414B-8DA9-88F23C11A242}" destId="{70A8ADE6-09F1-45BD-9F9C-1AFA7D4B86EB}" srcOrd="0" destOrd="0" presId="urn:microsoft.com/office/officeart/2005/8/layout/vList2"/>
    <dgm:cxn modelId="{8A330FFF-DFA4-4E29-931A-C755CC68CA0B}" type="presParOf" srcId="{5C5EC520-2076-4B80-88F1-67858AE00FA0}" destId="{DBF91108-AC05-4D93-9A9A-FACF3F4E5833}" srcOrd="0" destOrd="0" presId="urn:microsoft.com/office/officeart/2005/8/layout/vList2"/>
    <dgm:cxn modelId="{02B9732D-8B44-43C0-B495-7871201AC2CC}" type="presParOf" srcId="{5C5EC520-2076-4B80-88F1-67858AE00FA0}" destId="{2AA756CB-D3D3-465B-8805-2835F16B3C16}" srcOrd="1" destOrd="0" presId="urn:microsoft.com/office/officeart/2005/8/layout/vList2"/>
    <dgm:cxn modelId="{B4355D87-B743-4B36-95FD-23E7570F17E3}" type="presParOf" srcId="{5C5EC520-2076-4B80-88F1-67858AE00FA0}" destId="{70A8ADE6-09F1-45BD-9F9C-1AFA7D4B86EB}" srcOrd="2" destOrd="0" presId="urn:microsoft.com/office/officeart/2005/8/layout/vList2"/>
    <dgm:cxn modelId="{D07EA32E-075E-49EA-A504-1037C14B5DC9}" type="presParOf" srcId="{5C5EC520-2076-4B80-88F1-67858AE00FA0}" destId="{392EBEB6-5C9D-48EE-9CB0-1B1835ED9DFA}" srcOrd="3" destOrd="0" presId="urn:microsoft.com/office/officeart/2005/8/layout/vList2"/>
    <dgm:cxn modelId="{2CC4F5FB-E17C-4A81-BAE3-68CBC0EF1AD3}" type="presParOf" srcId="{5C5EC520-2076-4B80-88F1-67858AE00FA0}" destId="{EB807352-2AD1-48B5-83FF-6B46F75D6EA2}" srcOrd="4" destOrd="0" presId="urn:microsoft.com/office/officeart/2005/8/layout/vList2"/>
    <dgm:cxn modelId="{2ECC5BDF-51CD-404F-8856-370AD0E55D48}" type="presParOf" srcId="{5C5EC520-2076-4B80-88F1-67858AE00FA0}" destId="{73333BCF-77EA-44B3-9ECC-37594054C8D4}" srcOrd="5" destOrd="0" presId="urn:microsoft.com/office/officeart/2005/8/layout/vList2"/>
    <dgm:cxn modelId="{FA296001-1ABB-41E8-A07A-36CC9C75F215}" type="presParOf" srcId="{5C5EC520-2076-4B80-88F1-67858AE00FA0}" destId="{C2AC7DD2-1C1C-4762-BD2F-1452412A7080}" srcOrd="6" destOrd="0" presId="urn:microsoft.com/office/officeart/2005/8/layout/vList2"/>
    <dgm:cxn modelId="{B19A8989-4882-4AA6-8F0F-BF3D886B9710}" type="presParOf" srcId="{5C5EC520-2076-4B80-88F1-67858AE00FA0}" destId="{7BD8823A-BB37-4FBC-B72F-E1415C067C0D}" srcOrd="7" destOrd="0" presId="urn:microsoft.com/office/officeart/2005/8/layout/vList2"/>
    <dgm:cxn modelId="{C1FA83AB-092E-4B49-A4AF-2CF06BE650E7}" type="presParOf" srcId="{5C5EC520-2076-4B80-88F1-67858AE00FA0}" destId="{EFE31B22-D028-48FD-B0C2-C4F682EC9A1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3CF84-50F0-491A-BCA0-2B0BA8E72E5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CE5D295-7E6B-4809-9AC2-7D5CFD8562F0}">
      <dgm:prSet/>
      <dgm:spPr/>
      <dgm:t>
        <a:bodyPr/>
        <a:lstStyle/>
        <a:p>
          <a:r>
            <a:rPr lang="en-MY"/>
            <a:t>So, your task today is to draft two e-mails to the editors of the journals you are most interested in. You</a:t>
          </a:r>
          <a:endParaRPr lang="en-US"/>
        </a:p>
      </dgm:t>
    </dgm:pt>
    <dgm:pt modelId="{5A0DC80D-442E-455E-876C-940CEB809FC6}" type="parTrans" cxnId="{F4BC041B-ED65-4A5A-82F3-D8DDD4AAE009}">
      <dgm:prSet/>
      <dgm:spPr/>
      <dgm:t>
        <a:bodyPr/>
        <a:lstStyle/>
        <a:p>
          <a:endParaRPr lang="en-US"/>
        </a:p>
      </dgm:t>
    </dgm:pt>
    <dgm:pt modelId="{7563DFE9-074A-4BC6-8E64-328F25533DD5}" type="sibTrans" cxnId="{F4BC041B-ED65-4A5A-82F3-D8DDD4AAE009}">
      <dgm:prSet/>
      <dgm:spPr/>
      <dgm:t>
        <a:bodyPr/>
        <a:lstStyle/>
        <a:p>
          <a:endParaRPr lang="en-US"/>
        </a:p>
      </dgm:t>
    </dgm:pt>
    <dgm:pt modelId="{823B0F33-1659-4D8E-9F53-EF9ACE5D58C8}">
      <dgm:prSet/>
      <dgm:spPr/>
      <dgm:t>
        <a:bodyPr/>
        <a:lstStyle/>
        <a:p>
          <a:r>
            <a:rPr lang="en-MY"/>
            <a:t>will need a revised abstract to complete this step. After drafting the letters, you can send them whenever</a:t>
          </a:r>
          <a:endParaRPr lang="en-US"/>
        </a:p>
      </dgm:t>
    </dgm:pt>
    <dgm:pt modelId="{4F1046AD-DB33-437A-B8E2-F118198E5C91}" type="parTrans" cxnId="{AD7A0B31-C849-4610-8FF6-385ECBED3733}">
      <dgm:prSet/>
      <dgm:spPr/>
      <dgm:t>
        <a:bodyPr/>
        <a:lstStyle/>
        <a:p>
          <a:endParaRPr lang="en-US"/>
        </a:p>
      </dgm:t>
    </dgm:pt>
    <dgm:pt modelId="{19C95C9F-8F33-40BB-BABD-AF1200EA64AE}" type="sibTrans" cxnId="{AD7A0B31-C849-4610-8FF6-385ECBED3733}">
      <dgm:prSet/>
      <dgm:spPr/>
      <dgm:t>
        <a:bodyPr/>
        <a:lstStyle/>
        <a:p>
          <a:endParaRPr lang="en-US"/>
        </a:p>
      </dgm:t>
    </dgm:pt>
    <dgm:pt modelId="{2F5394F7-4B41-4846-B634-0EC1BE481A2E}">
      <dgm:prSet/>
      <dgm:spPr/>
      <dgm:t>
        <a:bodyPr/>
        <a:lstStyle/>
        <a:p>
          <a:r>
            <a:rPr lang="en-MY"/>
            <a:t>you are ready. Some people wait until their article is final, but I don’t recommend that you wait. Knowing</a:t>
          </a:r>
          <a:endParaRPr lang="en-US"/>
        </a:p>
      </dgm:t>
    </dgm:pt>
    <dgm:pt modelId="{5276D7F0-A482-4FAE-AFEE-D79B43507926}" type="parTrans" cxnId="{50E2B5EE-778E-4A5A-B6C5-45532FF58EF5}">
      <dgm:prSet/>
      <dgm:spPr/>
      <dgm:t>
        <a:bodyPr/>
        <a:lstStyle/>
        <a:p>
          <a:endParaRPr lang="en-US"/>
        </a:p>
      </dgm:t>
    </dgm:pt>
    <dgm:pt modelId="{648291CC-F650-491A-87F4-891407FA50B8}" type="sibTrans" cxnId="{50E2B5EE-778E-4A5A-B6C5-45532FF58EF5}">
      <dgm:prSet/>
      <dgm:spPr/>
      <dgm:t>
        <a:bodyPr/>
        <a:lstStyle/>
        <a:p>
          <a:endParaRPr lang="en-US"/>
        </a:p>
      </dgm:t>
    </dgm:pt>
    <dgm:pt modelId="{B10FF551-B8B5-488D-8742-8A515069C15C}">
      <dgm:prSet/>
      <dgm:spPr/>
      <dgm:t>
        <a:bodyPr/>
        <a:lstStyle/>
        <a:p>
          <a:r>
            <a:rPr lang="en-MY"/>
            <a:t>which journal you intend to submit your article to can shape your writing process. If you do send a query</a:t>
          </a:r>
          <a:endParaRPr lang="en-US"/>
        </a:p>
      </dgm:t>
    </dgm:pt>
    <dgm:pt modelId="{C82B4E84-0EEF-42E4-A463-15771C0A80BD}" type="parTrans" cxnId="{737545E1-44B9-4DFD-B51D-0F89D9B546DC}">
      <dgm:prSet/>
      <dgm:spPr/>
      <dgm:t>
        <a:bodyPr/>
        <a:lstStyle/>
        <a:p>
          <a:endParaRPr lang="en-US"/>
        </a:p>
      </dgm:t>
    </dgm:pt>
    <dgm:pt modelId="{4AA5C6C5-BC5E-4B66-B95E-1216004E0751}" type="sibTrans" cxnId="{737545E1-44B9-4DFD-B51D-0F89D9B546DC}">
      <dgm:prSet/>
      <dgm:spPr/>
      <dgm:t>
        <a:bodyPr/>
        <a:lstStyle/>
        <a:p>
          <a:endParaRPr lang="en-US"/>
        </a:p>
      </dgm:t>
    </dgm:pt>
    <dgm:pt modelId="{491D1B9F-54AF-44D1-A235-775A24B81637}">
      <dgm:prSet/>
      <dgm:spPr/>
      <dgm:t>
        <a:bodyPr/>
        <a:lstStyle/>
        <a:p>
          <a:r>
            <a:rPr lang="en-MY"/>
            <a:t>letter, use the journal log form on page 283 to keep track of what you have sent where.</a:t>
          </a:r>
          <a:endParaRPr lang="en-US"/>
        </a:p>
      </dgm:t>
    </dgm:pt>
    <dgm:pt modelId="{890998C4-54AD-48CD-8A24-B54FA29DC17A}" type="parTrans" cxnId="{B2155395-224E-45B9-A065-605AC47A1A40}">
      <dgm:prSet/>
      <dgm:spPr/>
      <dgm:t>
        <a:bodyPr/>
        <a:lstStyle/>
        <a:p>
          <a:endParaRPr lang="en-US"/>
        </a:p>
      </dgm:t>
    </dgm:pt>
    <dgm:pt modelId="{85F30B99-781A-4EE6-89BC-C4DB869222A4}" type="sibTrans" cxnId="{B2155395-224E-45B9-A065-605AC47A1A40}">
      <dgm:prSet/>
      <dgm:spPr/>
      <dgm:t>
        <a:bodyPr/>
        <a:lstStyle/>
        <a:p>
          <a:endParaRPr lang="en-US"/>
        </a:p>
      </dgm:t>
    </dgm:pt>
    <dgm:pt modelId="{C82A380B-8C6F-42E2-AF07-61EA61378316}" type="pres">
      <dgm:prSet presAssocID="{E9D3CF84-50F0-491A-BCA0-2B0BA8E72E5A}" presName="linear" presStyleCnt="0">
        <dgm:presLayoutVars>
          <dgm:animLvl val="lvl"/>
          <dgm:resizeHandles val="exact"/>
        </dgm:presLayoutVars>
      </dgm:prSet>
      <dgm:spPr/>
    </dgm:pt>
    <dgm:pt modelId="{01C0D368-D6B0-4528-9624-9A01A1B133B9}" type="pres">
      <dgm:prSet presAssocID="{DCE5D295-7E6B-4809-9AC2-7D5CFD8562F0}" presName="parentText" presStyleLbl="node1" presStyleIdx="0" presStyleCnt="5">
        <dgm:presLayoutVars>
          <dgm:chMax val="0"/>
          <dgm:bulletEnabled val="1"/>
        </dgm:presLayoutVars>
      </dgm:prSet>
      <dgm:spPr/>
    </dgm:pt>
    <dgm:pt modelId="{0231B962-27FA-4CC5-B4BD-A73A940A79F7}" type="pres">
      <dgm:prSet presAssocID="{7563DFE9-074A-4BC6-8E64-328F25533DD5}" presName="spacer" presStyleCnt="0"/>
      <dgm:spPr/>
    </dgm:pt>
    <dgm:pt modelId="{A915EB96-8F59-4208-8D7E-AF41B22A6BAF}" type="pres">
      <dgm:prSet presAssocID="{823B0F33-1659-4D8E-9F53-EF9ACE5D58C8}" presName="parentText" presStyleLbl="node1" presStyleIdx="1" presStyleCnt="5">
        <dgm:presLayoutVars>
          <dgm:chMax val="0"/>
          <dgm:bulletEnabled val="1"/>
        </dgm:presLayoutVars>
      </dgm:prSet>
      <dgm:spPr/>
    </dgm:pt>
    <dgm:pt modelId="{056DB162-E864-4AC9-BA5C-D0A7487248FD}" type="pres">
      <dgm:prSet presAssocID="{19C95C9F-8F33-40BB-BABD-AF1200EA64AE}" presName="spacer" presStyleCnt="0"/>
      <dgm:spPr/>
    </dgm:pt>
    <dgm:pt modelId="{4AB5B5F0-A5B0-44E7-8357-AB7A011C28ED}" type="pres">
      <dgm:prSet presAssocID="{2F5394F7-4B41-4846-B634-0EC1BE481A2E}" presName="parentText" presStyleLbl="node1" presStyleIdx="2" presStyleCnt="5">
        <dgm:presLayoutVars>
          <dgm:chMax val="0"/>
          <dgm:bulletEnabled val="1"/>
        </dgm:presLayoutVars>
      </dgm:prSet>
      <dgm:spPr/>
    </dgm:pt>
    <dgm:pt modelId="{1C160C93-BA16-4479-B9C8-B6CF9F153EE3}" type="pres">
      <dgm:prSet presAssocID="{648291CC-F650-491A-87F4-891407FA50B8}" presName="spacer" presStyleCnt="0"/>
      <dgm:spPr/>
    </dgm:pt>
    <dgm:pt modelId="{C2257BB5-1005-4CAD-9837-A84D0194225C}" type="pres">
      <dgm:prSet presAssocID="{B10FF551-B8B5-488D-8742-8A515069C15C}" presName="parentText" presStyleLbl="node1" presStyleIdx="3" presStyleCnt="5">
        <dgm:presLayoutVars>
          <dgm:chMax val="0"/>
          <dgm:bulletEnabled val="1"/>
        </dgm:presLayoutVars>
      </dgm:prSet>
      <dgm:spPr/>
    </dgm:pt>
    <dgm:pt modelId="{781DC986-522E-4390-94FF-E332B8629B1E}" type="pres">
      <dgm:prSet presAssocID="{4AA5C6C5-BC5E-4B66-B95E-1216004E0751}" presName="spacer" presStyleCnt="0"/>
      <dgm:spPr/>
    </dgm:pt>
    <dgm:pt modelId="{713C3971-745E-4C46-923B-7B447F59F554}" type="pres">
      <dgm:prSet presAssocID="{491D1B9F-54AF-44D1-A235-775A24B81637}" presName="parentText" presStyleLbl="node1" presStyleIdx="4" presStyleCnt="5">
        <dgm:presLayoutVars>
          <dgm:chMax val="0"/>
          <dgm:bulletEnabled val="1"/>
        </dgm:presLayoutVars>
      </dgm:prSet>
      <dgm:spPr/>
    </dgm:pt>
  </dgm:ptLst>
  <dgm:cxnLst>
    <dgm:cxn modelId="{2089B012-4938-4A12-89E1-A66E48530EA4}" type="presOf" srcId="{491D1B9F-54AF-44D1-A235-775A24B81637}" destId="{713C3971-745E-4C46-923B-7B447F59F554}" srcOrd="0" destOrd="0" presId="urn:microsoft.com/office/officeart/2005/8/layout/vList2"/>
    <dgm:cxn modelId="{F4BC041B-ED65-4A5A-82F3-D8DDD4AAE009}" srcId="{E9D3CF84-50F0-491A-BCA0-2B0BA8E72E5A}" destId="{DCE5D295-7E6B-4809-9AC2-7D5CFD8562F0}" srcOrd="0" destOrd="0" parTransId="{5A0DC80D-442E-455E-876C-940CEB809FC6}" sibTransId="{7563DFE9-074A-4BC6-8E64-328F25533DD5}"/>
    <dgm:cxn modelId="{AD7A0B31-C849-4610-8FF6-385ECBED3733}" srcId="{E9D3CF84-50F0-491A-BCA0-2B0BA8E72E5A}" destId="{823B0F33-1659-4D8E-9F53-EF9ACE5D58C8}" srcOrd="1" destOrd="0" parTransId="{4F1046AD-DB33-437A-B8E2-F118198E5C91}" sibTransId="{19C95C9F-8F33-40BB-BABD-AF1200EA64AE}"/>
    <dgm:cxn modelId="{9877FD5D-6FA7-47BA-8928-2268E44DDCF0}" type="presOf" srcId="{823B0F33-1659-4D8E-9F53-EF9ACE5D58C8}" destId="{A915EB96-8F59-4208-8D7E-AF41B22A6BAF}" srcOrd="0" destOrd="0" presId="urn:microsoft.com/office/officeart/2005/8/layout/vList2"/>
    <dgm:cxn modelId="{A3B5126D-156B-4643-A155-3C53CF6E0290}" type="presOf" srcId="{E9D3CF84-50F0-491A-BCA0-2B0BA8E72E5A}" destId="{C82A380B-8C6F-42E2-AF07-61EA61378316}" srcOrd="0" destOrd="0" presId="urn:microsoft.com/office/officeart/2005/8/layout/vList2"/>
    <dgm:cxn modelId="{B2155395-224E-45B9-A065-605AC47A1A40}" srcId="{E9D3CF84-50F0-491A-BCA0-2B0BA8E72E5A}" destId="{491D1B9F-54AF-44D1-A235-775A24B81637}" srcOrd="4" destOrd="0" parTransId="{890998C4-54AD-48CD-8A24-B54FA29DC17A}" sibTransId="{85F30B99-781A-4EE6-89BC-C4DB869222A4}"/>
    <dgm:cxn modelId="{A246F7A2-FA8A-471D-9404-4DDF88DDBB10}" type="presOf" srcId="{B10FF551-B8B5-488D-8742-8A515069C15C}" destId="{C2257BB5-1005-4CAD-9837-A84D0194225C}" srcOrd="0" destOrd="0" presId="urn:microsoft.com/office/officeart/2005/8/layout/vList2"/>
    <dgm:cxn modelId="{152AE7B2-322C-40A6-A805-082654B934CA}" type="presOf" srcId="{2F5394F7-4B41-4846-B634-0EC1BE481A2E}" destId="{4AB5B5F0-A5B0-44E7-8357-AB7A011C28ED}" srcOrd="0" destOrd="0" presId="urn:microsoft.com/office/officeart/2005/8/layout/vList2"/>
    <dgm:cxn modelId="{737545E1-44B9-4DFD-B51D-0F89D9B546DC}" srcId="{E9D3CF84-50F0-491A-BCA0-2B0BA8E72E5A}" destId="{B10FF551-B8B5-488D-8742-8A515069C15C}" srcOrd="3" destOrd="0" parTransId="{C82B4E84-0EEF-42E4-A463-15771C0A80BD}" sibTransId="{4AA5C6C5-BC5E-4B66-B95E-1216004E0751}"/>
    <dgm:cxn modelId="{DB01CDE4-50DE-4E1C-BCE1-A76F8D69FDFA}" type="presOf" srcId="{DCE5D295-7E6B-4809-9AC2-7D5CFD8562F0}" destId="{01C0D368-D6B0-4528-9624-9A01A1B133B9}" srcOrd="0" destOrd="0" presId="urn:microsoft.com/office/officeart/2005/8/layout/vList2"/>
    <dgm:cxn modelId="{50E2B5EE-778E-4A5A-B6C5-45532FF58EF5}" srcId="{E9D3CF84-50F0-491A-BCA0-2B0BA8E72E5A}" destId="{2F5394F7-4B41-4846-B634-0EC1BE481A2E}" srcOrd="2" destOrd="0" parTransId="{5276D7F0-A482-4FAE-AFEE-D79B43507926}" sibTransId="{648291CC-F650-491A-87F4-891407FA50B8}"/>
    <dgm:cxn modelId="{0D8879DD-C35E-4F89-B82A-87326BCF85C2}" type="presParOf" srcId="{C82A380B-8C6F-42E2-AF07-61EA61378316}" destId="{01C0D368-D6B0-4528-9624-9A01A1B133B9}" srcOrd="0" destOrd="0" presId="urn:microsoft.com/office/officeart/2005/8/layout/vList2"/>
    <dgm:cxn modelId="{5B501D89-26D3-4E64-8FB7-24EA25D52E3C}" type="presParOf" srcId="{C82A380B-8C6F-42E2-AF07-61EA61378316}" destId="{0231B962-27FA-4CC5-B4BD-A73A940A79F7}" srcOrd="1" destOrd="0" presId="urn:microsoft.com/office/officeart/2005/8/layout/vList2"/>
    <dgm:cxn modelId="{4D362B59-AA2A-40B0-99A1-67CAED86C4DE}" type="presParOf" srcId="{C82A380B-8C6F-42E2-AF07-61EA61378316}" destId="{A915EB96-8F59-4208-8D7E-AF41B22A6BAF}" srcOrd="2" destOrd="0" presId="urn:microsoft.com/office/officeart/2005/8/layout/vList2"/>
    <dgm:cxn modelId="{D69578AB-1886-4A70-90D4-640C020E4ECC}" type="presParOf" srcId="{C82A380B-8C6F-42E2-AF07-61EA61378316}" destId="{056DB162-E864-4AC9-BA5C-D0A7487248FD}" srcOrd="3" destOrd="0" presId="urn:microsoft.com/office/officeart/2005/8/layout/vList2"/>
    <dgm:cxn modelId="{A4BCA2B2-97BB-479A-8F06-B6C487250AFB}" type="presParOf" srcId="{C82A380B-8C6F-42E2-AF07-61EA61378316}" destId="{4AB5B5F0-A5B0-44E7-8357-AB7A011C28ED}" srcOrd="4" destOrd="0" presId="urn:microsoft.com/office/officeart/2005/8/layout/vList2"/>
    <dgm:cxn modelId="{A31CF541-5798-4739-AF00-EDD530B26C00}" type="presParOf" srcId="{C82A380B-8C6F-42E2-AF07-61EA61378316}" destId="{1C160C93-BA16-4479-B9C8-B6CF9F153EE3}" srcOrd="5" destOrd="0" presId="urn:microsoft.com/office/officeart/2005/8/layout/vList2"/>
    <dgm:cxn modelId="{33A18B33-F6F4-40F3-BC04-B87210E39D15}" type="presParOf" srcId="{C82A380B-8C6F-42E2-AF07-61EA61378316}" destId="{C2257BB5-1005-4CAD-9837-A84D0194225C}" srcOrd="6" destOrd="0" presId="urn:microsoft.com/office/officeart/2005/8/layout/vList2"/>
    <dgm:cxn modelId="{AA8DF5AA-AE52-475E-9508-65F25B685A95}" type="presParOf" srcId="{C82A380B-8C6F-42E2-AF07-61EA61378316}" destId="{781DC986-522E-4390-94FF-E332B8629B1E}" srcOrd="7" destOrd="0" presId="urn:microsoft.com/office/officeart/2005/8/layout/vList2"/>
    <dgm:cxn modelId="{C786DD4F-55B0-4733-A651-8B395041D3FC}" type="presParOf" srcId="{C82A380B-8C6F-42E2-AF07-61EA61378316}" destId="{713C3971-745E-4C46-923B-7B447F59F55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3ECE2D-424B-494A-95FB-46358548327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97885A0-0BB2-445B-A712-4CF2E95409D8}">
      <dgm:prSet/>
      <dgm:spPr/>
      <dgm:t>
        <a:bodyPr/>
        <a:lstStyle/>
        <a:p>
          <a:pPr>
            <a:defRPr cap="all"/>
          </a:pPr>
          <a:r>
            <a:rPr lang="en-MY"/>
            <a:t>First impressions are vital. (capture our consumer attention). </a:t>
          </a:r>
          <a:endParaRPr lang="en-US"/>
        </a:p>
      </dgm:t>
    </dgm:pt>
    <dgm:pt modelId="{61306191-0C3B-42E0-BD41-08441280A81A}" type="parTrans" cxnId="{3BCF4300-1825-400D-A6B9-8728AB26C438}">
      <dgm:prSet/>
      <dgm:spPr/>
      <dgm:t>
        <a:bodyPr/>
        <a:lstStyle/>
        <a:p>
          <a:endParaRPr lang="en-US"/>
        </a:p>
      </dgm:t>
    </dgm:pt>
    <dgm:pt modelId="{6DDFDC8E-3C3B-448C-AA70-715BEF0F7E67}" type="sibTrans" cxnId="{3BCF4300-1825-400D-A6B9-8728AB26C438}">
      <dgm:prSet/>
      <dgm:spPr/>
      <dgm:t>
        <a:bodyPr/>
        <a:lstStyle/>
        <a:p>
          <a:endParaRPr lang="en-US"/>
        </a:p>
      </dgm:t>
    </dgm:pt>
    <dgm:pt modelId="{58BBC94D-4C6A-4B4F-B57C-C53A6BE33557}">
      <dgm:prSet/>
      <dgm:spPr/>
      <dgm:t>
        <a:bodyPr/>
        <a:lstStyle/>
        <a:p>
          <a:pPr>
            <a:defRPr cap="all"/>
          </a:pPr>
          <a:r>
            <a:rPr lang="en-MY"/>
            <a:t>prove your paper value quickly. </a:t>
          </a:r>
          <a:endParaRPr lang="en-US"/>
        </a:p>
      </dgm:t>
    </dgm:pt>
    <dgm:pt modelId="{5EE7D298-7D20-4AB2-8032-C0E018BF254F}" type="parTrans" cxnId="{2F9ADD22-A06D-4C7D-9EC8-367476460045}">
      <dgm:prSet/>
      <dgm:spPr/>
      <dgm:t>
        <a:bodyPr/>
        <a:lstStyle/>
        <a:p>
          <a:endParaRPr lang="en-US"/>
        </a:p>
      </dgm:t>
    </dgm:pt>
    <dgm:pt modelId="{0D577561-000D-4CA6-8899-AC4D17FD1FC6}" type="sibTrans" cxnId="{2F9ADD22-A06D-4C7D-9EC8-367476460045}">
      <dgm:prSet/>
      <dgm:spPr/>
      <dgm:t>
        <a:bodyPr/>
        <a:lstStyle/>
        <a:p>
          <a:endParaRPr lang="en-US"/>
        </a:p>
      </dgm:t>
    </dgm:pt>
    <dgm:pt modelId="{0458F083-046D-4586-BFB6-5ACBB99C0198}" type="pres">
      <dgm:prSet presAssocID="{423ECE2D-424B-494A-95FB-46358548327B}" presName="root" presStyleCnt="0">
        <dgm:presLayoutVars>
          <dgm:dir/>
          <dgm:resizeHandles val="exact"/>
        </dgm:presLayoutVars>
      </dgm:prSet>
      <dgm:spPr/>
    </dgm:pt>
    <dgm:pt modelId="{0386E37E-BBB3-46F6-BC27-D22E77B23055}" type="pres">
      <dgm:prSet presAssocID="{C97885A0-0BB2-445B-A712-4CF2E95409D8}" presName="compNode" presStyleCnt="0"/>
      <dgm:spPr/>
    </dgm:pt>
    <dgm:pt modelId="{CD6A1802-F21E-4D08-BE04-5C011265D8D4}" type="pres">
      <dgm:prSet presAssocID="{C97885A0-0BB2-445B-A712-4CF2E95409D8}" presName="iconBgRect" presStyleLbl="bgShp" presStyleIdx="0" presStyleCnt="2"/>
      <dgm:spPr>
        <a:prstGeom prst="round2DiagRect">
          <a:avLst>
            <a:gd name="adj1" fmla="val 29727"/>
            <a:gd name="adj2" fmla="val 0"/>
          </a:avLst>
        </a:prstGeom>
      </dgm:spPr>
    </dgm:pt>
    <dgm:pt modelId="{639D4F41-1494-45EF-8D44-8565F5DD9536}" type="pres">
      <dgm:prSet presAssocID="{C97885A0-0BB2-445B-A712-4CF2E95409D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028015F6-B260-443D-93D8-38CF36CA386C}" type="pres">
      <dgm:prSet presAssocID="{C97885A0-0BB2-445B-A712-4CF2E95409D8}" presName="spaceRect" presStyleCnt="0"/>
      <dgm:spPr/>
    </dgm:pt>
    <dgm:pt modelId="{66BE073D-3D44-4C4B-844A-F5FF937AA639}" type="pres">
      <dgm:prSet presAssocID="{C97885A0-0BB2-445B-A712-4CF2E95409D8}" presName="textRect" presStyleLbl="revTx" presStyleIdx="0" presStyleCnt="2">
        <dgm:presLayoutVars>
          <dgm:chMax val="1"/>
          <dgm:chPref val="1"/>
        </dgm:presLayoutVars>
      </dgm:prSet>
      <dgm:spPr/>
    </dgm:pt>
    <dgm:pt modelId="{B20BFDAF-09F2-4C56-ACF2-F518E9EE4983}" type="pres">
      <dgm:prSet presAssocID="{6DDFDC8E-3C3B-448C-AA70-715BEF0F7E67}" presName="sibTrans" presStyleCnt="0"/>
      <dgm:spPr/>
    </dgm:pt>
    <dgm:pt modelId="{C04B4FBF-5892-4F97-A252-F86EB4B3EBA4}" type="pres">
      <dgm:prSet presAssocID="{58BBC94D-4C6A-4B4F-B57C-C53A6BE33557}" presName="compNode" presStyleCnt="0"/>
      <dgm:spPr/>
    </dgm:pt>
    <dgm:pt modelId="{93223AF0-3B86-4F95-B77F-DD36A9C56460}" type="pres">
      <dgm:prSet presAssocID="{58BBC94D-4C6A-4B4F-B57C-C53A6BE33557}" presName="iconBgRect" presStyleLbl="bgShp" presStyleIdx="1" presStyleCnt="2"/>
      <dgm:spPr>
        <a:prstGeom prst="round2DiagRect">
          <a:avLst>
            <a:gd name="adj1" fmla="val 29727"/>
            <a:gd name="adj2" fmla="val 0"/>
          </a:avLst>
        </a:prstGeom>
      </dgm:spPr>
    </dgm:pt>
    <dgm:pt modelId="{D2E731C3-9F31-4627-9CCB-584FF7809C4D}" type="pres">
      <dgm:prSet presAssocID="{58BBC94D-4C6A-4B4F-B57C-C53A6BE3355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
        </a:ext>
      </dgm:extLst>
    </dgm:pt>
    <dgm:pt modelId="{1AE1C859-46EF-4E45-BC50-9CD0469A7FC2}" type="pres">
      <dgm:prSet presAssocID="{58BBC94D-4C6A-4B4F-B57C-C53A6BE33557}" presName="spaceRect" presStyleCnt="0"/>
      <dgm:spPr/>
    </dgm:pt>
    <dgm:pt modelId="{F9C490AB-619D-4988-BDED-FA2A27CDEE35}" type="pres">
      <dgm:prSet presAssocID="{58BBC94D-4C6A-4B4F-B57C-C53A6BE33557}" presName="textRect" presStyleLbl="revTx" presStyleIdx="1" presStyleCnt="2">
        <dgm:presLayoutVars>
          <dgm:chMax val="1"/>
          <dgm:chPref val="1"/>
        </dgm:presLayoutVars>
      </dgm:prSet>
      <dgm:spPr/>
    </dgm:pt>
  </dgm:ptLst>
  <dgm:cxnLst>
    <dgm:cxn modelId="{3BCF4300-1825-400D-A6B9-8728AB26C438}" srcId="{423ECE2D-424B-494A-95FB-46358548327B}" destId="{C97885A0-0BB2-445B-A712-4CF2E95409D8}" srcOrd="0" destOrd="0" parTransId="{61306191-0C3B-42E0-BD41-08441280A81A}" sibTransId="{6DDFDC8E-3C3B-448C-AA70-715BEF0F7E67}"/>
    <dgm:cxn modelId="{2F9ADD22-A06D-4C7D-9EC8-367476460045}" srcId="{423ECE2D-424B-494A-95FB-46358548327B}" destId="{58BBC94D-4C6A-4B4F-B57C-C53A6BE33557}" srcOrd="1" destOrd="0" parTransId="{5EE7D298-7D20-4AB2-8032-C0E018BF254F}" sibTransId="{0D577561-000D-4CA6-8899-AC4D17FD1FC6}"/>
    <dgm:cxn modelId="{43B28281-FE05-48E2-AE66-DD9CA21F6E1A}" type="presOf" srcId="{C97885A0-0BB2-445B-A712-4CF2E95409D8}" destId="{66BE073D-3D44-4C4B-844A-F5FF937AA639}" srcOrd="0" destOrd="0" presId="urn:microsoft.com/office/officeart/2018/5/layout/IconLeafLabelList"/>
    <dgm:cxn modelId="{364005D4-108B-4DCD-901A-93A31C2DBF23}" type="presOf" srcId="{423ECE2D-424B-494A-95FB-46358548327B}" destId="{0458F083-046D-4586-BFB6-5ACBB99C0198}" srcOrd="0" destOrd="0" presId="urn:microsoft.com/office/officeart/2018/5/layout/IconLeafLabelList"/>
    <dgm:cxn modelId="{C260DAED-DD82-414E-A9E6-F47BB7953AE9}" type="presOf" srcId="{58BBC94D-4C6A-4B4F-B57C-C53A6BE33557}" destId="{F9C490AB-619D-4988-BDED-FA2A27CDEE35}" srcOrd="0" destOrd="0" presId="urn:microsoft.com/office/officeart/2018/5/layout/IconLeafLabelList"/>
    <dgm:cxn modelId="{64B74182-CC86-4955-9C4E-A356D8B83DD5}" type="presParOf" srcId="{0458F083-046D-4586-BFB6-5ACBB99C0198}" destId="{0386E37E-BBB3-46F6-BC27-D22E77B23055}" srcOrd="0" destOrd="0" presId="urn:microsoft.com/office/officeart/2018/5/layout/IconLeafLabelList"/>
    <dgm:cxn modelId="{B9873F9B-C3C7-47EC-B066-FFBDC93D30D8}" type="presParOf" srcId="{0386E37E-BBB3-46F6-BC27-D22E77B23055}" destId="{CD6A1802-F21E-4D08-BE04-5C011265D8D4}" srcOrd="0" destOrd="0" presId="urn:microsoft.com/office/officeart/2018/5/layout/IconLeafLabelList"/>
    <dgm:cxn modelId="{C01EE6F3-76D2-4944-B4D2-13BDFFCECE01}" type="presParOf" srcId="{0386E37E-BBB3-46F6-BC27-D22E77B23055}" destId="{639D4F41-1494-45EF-8D44-8565F5DD9536}" srcOrd="1" destOrd="0" presId="urn:microsoft.com/office/officeart/2018/5/layout/IconLeafLabelList"/>
    <dgm:cxn modelId="{14EF1A44-FD92-42B4-9C37-4DE213F471A4}" type="presParOf" srcId="{0386E37E-BBB3-46F6-BC27-D22E77B23055}" destId="{028015F6-B260-443D-93D8-38CF36CA386C}" srcOrd="2" destOrd="0" presId="urn:microsoft.com/office/officeart/2018/5/layout/IconLeafLabelList"/>
    <dgm:cxn modelId="{F8C5945F-8E63-4FB1-8FA2-E87E05B18DB0}" type="presParOf" srcId="{0386E37E-BBB3-46F6-BC27-D22E77B23055}" destId="{66BE073D-3D44-4C4B-844A-F5FF937AA639}" srcOrd="3" destOrd="0" presId="urn:microsoft.com/office/officeart/2018/5/layout/IconLeafLabelList"/>
    <dgm:cxn modelId="{8AC0A5E6-F7F3-4FC9-A0B3-815E496005FE}" type="presParOf" srcId="{0458F083-046D-4586-BFB6-5ACBB99C0198}" destId="{B20BFDAF-09F2-4C56-ACF2-F518E9EE4983}" srcOrd="1" destOrd="0" presId="urn:microsoft.com/office/officeart/2018/5/layout/IconLeafLabelList"/>
    <dgm:cxn modelId="{9031E4E6-C75E-4034-A86C-6549F4ECF923}" type="presParOf" srcId="{0458F083-046D-4586-BFB6-5ACBB99C0198}" destId="{C04B4FBF-5892-4F97-A252-F86EB4B3EBA4}" srcOrd="2" destOrd="0" presId="urn:microsoft.com/office/officeart/2018/5/layout/IconLeafLabelList"/>
    <dgm:cxn modelId="{FAA74518-6A1F-4936-B5CA-C6ECAE728D62}" type="presParOf" srcId="{C04B4FBF-5892-4F97-A252-F86EB4B3EBA4}" destId="{93223AF0-3B86-4F95-B77F-DD36A9C56460}" srcOrd="0" destOrd="0" presId="urn:microsoft.com/office/officeart/2018/5/layout/IconLeafLabelList"/>
    <dgm:cxn modelId="{5411826F-0BD7-436B-8028-8C82AD84708B}" type="presParOf" srcId="{C04B4FBF-5892-4F97-A252-F86EB4B3EBA4}" destId="{D2E731C3-9F31-4627-9CCB-584FF7809C4D}" srcOrd="1" destOrd="0" presId="urn:microsoft.com/office/officeart/2018/5/layout/IconLeafLabelList"/>
    <dgm:cxn modelId="{0A13AE95-61FC-48AD-A598-A0423D0FC2F2}" type="presParOf" srcId="{C04B4FBF-5892-4F97-A252-F86EB4B3EBA4}" destId="{1AE1C859-46EF-4E45-BC50-9CD0469A7FC2}" srcOrd="2" destOrd="0" presId="urn:microsoft.com/office/officeart/2018/5/layout/IconLeafLabelList"/>
    <dgm:cxn modelId="{2727931A-9AC7-4EFF-AF49-F687C5708093}" type="presParOf" srcId="{C04B4FBF-5892-4F97-A252-F86EB4B3EBA4}" destId="{F9C490AB-619D-4988-BDED-FA2A27CDEE3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6435B-8808-4F99-87D7-A2B62CFB0297}">
      <dsp:nvSpPr>
        <dsp:cNvPr id="0" name=""/>
        <dsp:cNvSpPr/>
      </dsp:nvSpPr>
      <dsp:spPr>
        <a:xfrm>
          <a:off x="0" y="16883"/>
          <a:ext cx="5257800"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MY" sz="2600" kern="1200"/>
            <a:t>No recommended Publishing Outlets:</a:t>
          </a:r>
          <a:endParaRPr lang="en-US" sz="2600" kern="1200"/>
        </a:p>
      </dsp:txBody>
      <dsp:txXfrm>
        <a:off x="50489" y="67372"/>
        <a:ext cx="5156822" cy="933302"/>
      </dsp:txXfrm>
    </dsp:sp>
    <dsp:sp modelId="{D20720D4-5191-46A9-A78E-95586183CF52}">
      <dsp:nvSpPr>
        <dsp:cNvPr id="0" name=""/>
        <dsp:cNvSpPr/>
      </dsp:nvSpPr>
      <dsp:spPr>
        <a:xfrm>
          <a:off x="0" y="1126043"/>
          <a:ext cx="5257800" cy="103428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MY" sz="2600" kern="1200"/>
            <a:t>Newspapers and magazines</a:t>
          </a:r>
          <a:endParaRPr lang="en-US" sz="2600" kern="1200"/>
        </a:p>
      </dsp:txBody>
      <dsp:txXfrm>
        <a:off x="50489" y="1176532"/>
        <a:ext cx="5156822" cy="933302"/>
      </dsp:txXfrm>
    </dsp:sp>
    <dsp:sp modelId="{A765AA6E-E0EF-4980-B382-F361E9080DF9}">
      <dsp:nvSpPr>
        <dsp:cNvPr id="0" name=""/>
        <dsp:cNvSpPr/>
      </dsp:nvSpPr>
      <dsp:spPr>
        <a:xfrm>
          <a:off x="0" y="2235203"/>
          <a:ext cx="5257800" cy="1034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MY" sz="2600" kern="1200"/>
            <a:t>News and information journals</a:t>
          </a:r>
          <a:endParaRPr lang="en-US" sz="2600" kern="1200"/>
        </a:p>
      </dsp:txBody>
      <dsp:txXfrm>
        <a:off x="50489" y="2285692"/>
        <a:ext cx="5156822" cy="933302"/>
      </dsp:txXfrm>
    </dsp:sp>
    <dsp:sp modelId="{83320882-CE3B-4F33-97CA-112C87353E63}">
      <dsp:nvSpPr>
        <dsp:cNvPr id="0" name=""/>
        <dsp:cNvSpPr/>
      </dsp:nvSpPr>
      <dsp:spPr>
        <a:xfrm>
          <a:off x="0" y="3344363"/>
          <a:ext cx="5257800" cy="103428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MY" sz="2600" kern="1200"/>
            <a:t>Trade and professional journals</a:t>
          </a:r>
          <a:endParaRPr lang="en-US" sz="2600" kern="1200"/>
        </a:p>
      </dsp:txBody>
      <dsp:txXfrm>
        <a:off x="50489" y="3394852"/>
        <a:ext cx="5156822" cy="933302"/>
      </dsp:txXfrm>
    </dsp:sp>
    <dsp:sp modelId="{E7F3FEA3-52DD-47B5-B596-166110257216}">
      <dsp:nvSpPr>
        <dsp:cNvPr id="0" name=""/>
        <dsp:cNvSpPr/>
      </dsp:nvSpPr>
      <dsp:spPr>
        <a:xfrm>
          <a:off x="0" y="4453523"/>
          <a:ext cx="5257800" cy="1034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MY" sz="2600" kern="1200"/>
            <a:t>Society and conference proceedings</a:t>
          </a:r>
          <a:endParaRPr lang="en-US" sz="2600" kern="1200"/>
        </a:p>
      </dsp:txBody>
      <dsp:txXfrm>
        <a:off x="50489" y="4504012"/>
        <a:ext cx="5156822"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91108-AC05-4D93-9A9A-FACF3F4E5833}">
      <dsp:nvSpPr>
        <dsp:cNvPr id="0" name=""/>
        <dsp:cNvSpPr/>
      </dsp:nvSpPr>
      <dsp:spPr>
        <a:xfrm>
          <a:off x="0" y="254888"/>
          <a:ext cx="5257800" cy="9114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MY" sz="3800" kern="1200"/>
            <a:t>Regional journals</a:t>
          </a:r>
          <a:endParaRPr lang="en-US" sz="3800" kern="1200"/>
        </a:p>
      </dsp:txBody>
      <dsp:txXfrm>
        <a:off x="44492" y="299380"/>
        <a:ext cx="5168816" cy="822446"/>
      </dsp:txXfrm>
    </dsp:sp>
    <dsp:sp modelId="{70A8ADE6-09F1-45BD-9F9C-1AFA7D4B86EB}">
      <dsp:nvSpPr>
        <dsp:cNvPr id="0" name=""/>
        <dsp:cNvSpPr/>
      </dsp:nvSpPr>
      <dsp:spPr>
        <a:xfrm>
          <a:off x="0" y="1275758"/>
          <a:ext cx="5257800" cy="9114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MY" sz="3800" kern="1200"/>
            <a:t>Newer journals</a:t>
          </a:r>
          <a:endParaRPr lang="en-US" sz="3800" kern="1200"/>
        </a:p>
      </dsp:txBody>
      <dsp:txXfrm>
        <a:off x="44492" y="1320250"/>
        <a:ext cx="5168816" cy="822446"/>
      </dsp:txXfrm>
    </dsp:sp>
    <dsp:sp modelId="{EB807352-2AD1-48B5-83FF-6B46F75D6EA2}">
      <dsp:nvSpPr>
        <dsp:cNvPr id="0" name=""/>
        <dsp:cNvSpPr/>
      </dsp:nvSpPr>
      <dsp:spPr>
        <a:xfrm>
          <a:off x="0" y="2296628"/>
          <a:ext cx="5257800" cy="9114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MY" sz="3800" kern="1200"/>
            <a:t>Interdisciplinary journals</a:t>
          </a:r>
          <a:endParaRPr lang="en-US" sz="3800" kern="1200"/>
        </a:p>
      </dsp:txBody>
      <dsp:txXfrm>
        <a:off x="44492" y="2341120"/>
        <a:ext cx="5168816" cy="822446"/>
      </dsp:txXfrm>
    </dsp:sp>
    <dsp:sp modelId="{C2AC7DD2-1C1C-4762-BD2F-1452412A7080}">
      <dsp:nvSpPr>
        <dsp:cNvPr id="0" name=""/>
        <dsp:cNvSpPr/>
      </dsp:nvSpPr>
      <dsp:spPr>
        <a:xfrm>
          <a:off x="0" y="3317499"/>
          <a:ext cx="5257800" cy="91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MY" sz="3800" kern="1200"/>
            <a:t>Field journals</a:t>
          </a:r>
          <a:endParaRPr lang="en-US" sz="3800" kern="1200"/>
        </a:p>
      </dsp:txBody>
      <dsp:txXfrm>
        <a:off x="44492" y="3361991"/>
        <a:ext cx="5168816" cy="822446"/>
      </dsp:txXfrm>
    </dsp:sp>
    <dsp:sp modelId="{EFE31B22-D028-48FD-B0C2-C4F682EC9A1D}">
      <dsp:nvSpPr>
        <dsp:cNvPr id="0" name=""/>
        <dsp:cNvSpPr/>
      </dsp:nvSpPr>
      <dsp:spPr>
        <a:xfrm>
          <a:off x="0" y="4338369"/>
          <a:ext cx="5257800" cy="9114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MY" sz="3800" kern="1200"/>
            <a:t>Disciplinary journals</a:t>
          </a:r>
          <a:endParaRPr lang="en-US" sz="3800" kern="1200"/>
        </a:p>
      </dsp:txBody>
      <dsp:txXfrm>
        <a:off x="44492" y="4382861"/>
        <a:ext cx="5168816" cy="822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0D368-D6B0-4528-9624-9A01A1B133B9}">
      <dsp:nvSpPr>
        <dsp:cNvPr id="0" name=""/>
        <dsp:cNvSpPr/>
      </dsp:nvSpPr>
      <dsp:spPr>
        <a:xfrm>
          <a:off x="0" y="30878"/>
          <a:ext cx="5257800" cy="1044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MY" sz="1900" kern="1200"/>
            <a:t>So, your task today is to draft two e-mails to the editors of the journals you are most interested in. You</a:t>
          </a:r>
          <a:endParaRPr lang="en-US" sz="1900" kern="1200"/>
        </a:p>
      </dsp:txBody>
      <dsp:txXfrm>
        <a:off x="51003" y="81881"/>
        <a:ext cx="5155794" cy="942803"/>
      </dsp:txXfrm>
    </dsp:sp>
    <dsp:sp modelId="{A915EB96-8F59-4208-8D7E-AF41B22A6BAF}">
      <dsp:nvSpPr>
        <dsp:cNvPr id="0" name=""/>
        <dsp:cNvSpPr/>
      </dsp:nvSpPr>
      <dsp:spPr>
        <a:xfrm>
          <a:off x="0" y="1130408"/>
          <a:ext cx="5257800" cy="104480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MY" sz="1900" kern="1200"/>
            <a:t>will need a revised abstract to complete this step. After drafting the letters, you can send them whenever</a:t>
          </a:r>
          <a:endParaRPr lang="en-US" sz="1900" kern="1200"/>
        </a:p>
      </dsp:txBody>
      <dsp:txXfrm>
        <a:off x="51003" y="1181411"/>
        <a:ext cx="5155794" cy="942803"/>
      </dsp:txXfrm>
    </dsp:sp>
    <dsp:sp modelId="{4AB5B5F0-A5B0-44E7-8357-AB7A011C28ED}">
      <dsp:nvSpPr>
        <dsp:cNvPr id="0" name=""/>
        <dsp:cNvSpPr/>
      </dsp:nvSpPr>
      <dsp:spPr>
        <a:xfrm>
          <a:off x="0" y="2229939"/>
          <a:ext cx="5257800" cy="10448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MY" sz="1900" kern="1200"/>
            <a:t>you are ready. Some people wait until their article is final, but I don’t recommend that you wait. Knowing</a:t>
          </a:r>
          <a:endParaRPr lang="en-US" sz="1900" kern="1200"/>
        </a:p>
      </dsp:txBody>
      <dsp:txXfrm>
        <a:off x="51003" y="2280942"/>
        <a:ext cx="5155794" cy="942803"/>
      </dsp:txXfrm>
    </dsp:sp>
    <dsp:sp modelId="{C2257BB5-1005-4CAD-9837-A84D0194225C}">
      <dsp:nvSpPr>
        <dsp:cNvPr id="0" name=""/>
        <dsp:cNvSpPr/>
      </dsp:nvSpPr>
      <dsp:spPr>
        <a:xfrm>
          <a:off x="0" y="3329468"/>
          <a:ext cx="5257800" cy="104480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MY" sz="1900" kern="1200"/>
            <a:t>which journal you intend to submit your article to can shape your writing process. If you do send a query</a:t>
          </a:r>
          <a:endParaRPr lang="en-US" sz="1900" kern="1200"/>
        </a:p>
      </dsp:txBody>
      <dsp:txXfrm>
        <a:off x="51003" y="3380471"/>
        <a:ext cx="5155794" cy="942803"/>
      </dsp:txXfrm>
    </dsp:sp>
    <dsp:sp modelId="{713C3971-745E-4C46-923B-7B447F59F554}">
      <dsp:nvSpPr>
        <dsp:cNvPr id="0" name=""/>
        <dsp:cNvSpPr/>
      </dsp:nvSpPr>
      <dsp:spPr>
        <a:xfrm>
          <a:off x="0" y="4428998"/>
          <a:ext cx="5257800" cy="10448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MY" sz="1900" kern="1200"/>
            <a:t>letter, use the journal log form on page 283 to keep track of what you have sent where.</a:t>
          </a:r>
          <a:endParaRPr lang="en-US" sz="1900" kern="1200"/>
        </a:p>
      </dsp:txBody>
      <dsp:txXfrm>
        <a:off x="51003" y="4480001"/>
        <a:ext cx="5155794" cy="94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A1802-F21E-4D08-BE04-5C011265D8D4}">
      <dsp:nvSpPr>
        <dsp:cNvPr id="0" name=""/>
        <dsp:cNvSpPr/>
      </dsp:nvSpPr>
      <dsp:spPr>
        <a:xfrm>
          <a:off x="633579" y="1395871"/>
          <a:ext cx="1818562" cy="1818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D4F41-1494-45EF-8D44-8565F5DD9536}">
      <dsp:nvSpPr>
        <dsp:cNvPr id="0" name=""/>
        <dsp:cNvSpPr/>
      </dsp:nvSpPr>
      <dsp:spPr>
        <a:xfrm>
          <a:off x="1021142" y="1783433"/>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E073D-3D44-4C4B-844A-F5FF937AA639}">
      <dsp:nvSpPr>
        <dsp:cNvPr id="0" name=""/>
        <dsp:cNvSpPr/>
      </dsp:nvSpPr>
      <dsp:spPr>
        <a:xfrm>
          <a:off x="52236" y="3780871"/>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MY" sz="1700" kern="1200"/>
            <a:t>First impressions are vital. (capture our consumer attention). </a:t>
          </a:r>
          <a:endParaRPr lang="en-US" sz="1700" kern="1200"/>
        </a:p>
      </dsp:txBody>
      <dsp:txXfrm>
        <a:off x="52236" y="3780871"/>
        <a:ext cx="2981250" cy="720000"/>
      </dsp:txXfrm>
    </dsp:sp>
    <dsp:sp modelId="{93223AF0-3B86-4F95-B77F-DD36A9C56460}">
      <dsp:nvSpPr>
        <dsp:cNvPr id="0" name=""/>
        <dsp:cNvSpPr/>
      </dsp:nvSpPr>
      <dsp:spPr>
        <a:xfrm>
          <a:off x="4136548" y="1395871"/>
          <a:ext cx="1818562" cy="1818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E731C3-9F31-4627-9CCB-584FF7809C4D}">
      <dsp:nvSpPr>
        <dsp:cNvPr id="0" name=""/>
        <dsp:cNvSpPr/>
      </dsp:nvSpPr>
      <dsp:spPr>
        <a:xfrm>
          <a:off x="4524111" y="1783433"/>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C490AB-619D-4988-BDED-FA2A27CDEE35}">
      <dsp:nvSpPr>
        <dsp:cNvPr id="0" name=""/>
        <dsp:cNvSpPr/>
      </dsp:nvSpPr>
      <dsp:spPr>
        <a:xfrm>
          <a:off x="3555204" y="3780871"/>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MY" sz="1700" kern="1200"/>
            <a:t>prove your paper value quickly. </a:t>
          </a:r>
          <a:endParaRPr lang="en-US" sz="1700" kern="1200"/>
        </a:p>
      </dsp:txBody>
      <dsp:txXfrm>
        <a:off x="3555204" y="3780871"/>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43F0-98EA-4A84-B1A6-2B37782035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26E9852C-8DFA-42AC-86A6-5AF14B3DE6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0BE0E89C-6A44-4E2D-9B44-8185A3924BA7}"/>
              </a:ext>
            </a:extLst>
          </p:cNvPr>
          <p:cNvSpPr>
            <a:spLocks noGrp="1"/>
          </p:cNvSpPr>
          <p:nvPr>
            <p:ph type="dt" sz="half" idx="10"/>
          </p:nvPr>
        </p:nvSpPr>
        <p:spPr/>
        <p:txBody>
          <a:bodyPr/>
          <a:lstStyle/>
          <a:p>
            <a:fld id="{AA94F568-D80B-4AD9-A115-B69C6F68C7D3}" type="datetimeFigureOut">
              <a:rPr lang="en-MY" smtClean="0"/>
              <a:t>24/7/2020</a:t>
            </a:fld>
            <a:endParaRPr lang="en-MY"/>
          </a:p>
        </p:txBody>
      </p:sp>
      <p:sp>
        <p:nvSpPr>
          <p:cNvPr id="5" name="Footer Placeholder 4">
            <a:extLst>
              <a:ext uri="{FF2B5EF4-FFF2-40B4-BE49-F238E27FC236}">
                <a16:creationId xmlns:a16="http://schemas.microsoft.com/office/drawing/2014/main" id="{3977BA64-2F54-493D-9612-A0BFFD37E65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DE86E02-9128-4E9D-AEDB-DCEF1789DE55}"/>
              </a:ext>
            </a:extLst>
          </p:cNvPr>
          <p:cNvSpPr>
            <a:spLocks noGrp="1"/>
          </p:cNvSpPr>
          <p:nvPr>
            <p:ph type="sldNum" sz="quarter" idx="12"/>
          </p:nvPr>
        </p:nvSpPr>
        <p:spPr/>
        <p:txBody>
          <a:bodyPr/>
          <a:lstStyle/>
          <a:p>
            <a:fld id="{CE6388D7-2042-4886-8E9A-5CAE9BF9E3C1}" type="slidenum">
              <a:rPr lang="en-MY" smtClean="0"/>
              <a:t>‹#›</a:t>
            </a:fld>
            <a:endParaRPr lang="en-MY"/>
          </a:p>
        </p:txBody>
      </p:sp>
    </p:spTree>
    <p:extLst>
      <p:ext uri="{BB962C8B-B14F-4D97-AF65-F5344CB8AC3E}">
        <p14:creationId xmlns:p14="http://schemas.microsoft.com/office/powerpoint/2010/main" val="356632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6C3D-B16C-4FF9-B509-2D4DAE46E299}"/>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AAF263F3-6686-4BF2-8AF1-865746DBC1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C65F614-ED95-4765-AFE8-36AFA4FA84F3}"/>
              </a:ext>
            </a:extLst>
          </p:cNvPr>
          <p:cNvSpPr>
            <a:spLocks noGrp="1"/>
          </p:cNvSpPr>
          <p:nvPr>
            <p:ph type="dt" sz="half" idx="10"/>
          </p:nvPr>
        </p:nvSpPr>
        <p:spPr/>
        <p:txBody>
          <a:bodyPr/>
          <a:lstStyle/>
          <a:p>
            <a:fld id="{AA94F568-D80B-4AD9-A115-B69C6F68C7D3}" type="datetimeFigureOut">
              <a:rPr lang="en-MY" smtClean="0"/>
              <a:t>24/7/2020</a:t>
            </a:fld>
            <a:endParaRPr lang="en-MY"/>
          </a:p>
        </p:txBody>
      </p:sp>
      <p:sp>
        <p:nvSpPr>
          <p:cNvPr id="5" name="Footer Placeholder 4">
            <a:extLst>
              <a:ext uri="{FF2B5EF4-FFF2-40B4-BE49-F238E27FC236}">
                <a16:creationId xmlns:a16="http://schemas.microsoft.com/office/drawing/2014/main" id="{80CA10F0-CD3B-4DDB-80FC-A1308137B38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6A4D7E6-53D1-4722-AF79-67C96A69429E}"/>
              </a:ext>
            </a:extLst>
          </p:cNvPr>
          <p:cNvSpPr>
            <a:spLocks noGrp="1"/>
          </p:cNvSpPr>
          <p:nvPr>
            <p:ph type="sldNum" sz="quarter" idx="12"/>
          </p:nvPr>
        </p:nvSpPr>
        <p:spPr/>
        <p:txBody>
          <a:bodyPr/>
          <a:lstStyle/>
          <a:p>
            <a:fld id="{CE6388D7-2042-4886-8E9A-5CAE9BF9E3C1}" type="slidenum">
              <a:rPr lang="en-MY" smtClean="0"/>
              <a:t>‹#›</a:t>
            </a:fld>
            <a:endParaRPr lang="en-MY"/>
          </a:p>
        </p:txBody>
      </p:sp>
    </p:spTree>
    <p:extLst>
      <p:ext uri="{BB962C8B-B14F-4D97-AF65-F5344CB8AC3E}">
        <p14:creationId xmlns:p14="http://schemas.microsoft.com/office/powerpoint/2010/main" val="382309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8D7170-A4C8-4DEB-945A-163417EC4A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72E25A81-F1F2-49D9-850B-8DC573FFD8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35D1464-3327-472B-9850-084E2931448C}"/>
              </a:ext>
            </a:extLst>
          </p:cNvPr>
          <p:cNvSpPr>
            <a:spLocks noGrp="1"/>
          </p:cNvSpPr>
          <p:nvPr>
            <p:ph type="dt" sz="half" idx="10"/>
          </p:nvPr>
        </p:nvSpPr>
        <p:spPr/>
        <p:txBody>
          <a:bodyPr/>
          <a:lstStyle/>
          <a:p>
            <a:fld id="{AA94F568-D80B-4AD9-A115-B69C6F68C7D3}" type="datetimeFigureOut">
              <a:rPr lang="en-MY" smtClean="0"/>
              <a:t>24/7/2020</a:t>
            </a:fld>
            <a:endParaRPr lang="en-MY"/>
          </a:p>
        </p:txBody>
      </p:sp>
      <p:sp>
        <p:nvSpPr>
          <p:cNvPr id="5" name="Footer Placeholder 4">
            <a:extLst>
              <a:ext uri="{FF2B5EF4-FFF2-40B4-BE49-F238E27FC236}">
                <a16:creationId xmlns:a16="http://schemas.microsoft.com/office/drawing/2014/main" id="{700BD824-2C4F-42BA-B880-4AC4F9BE97B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BA9CB71-68DD-46FA-8627-AED2F8DFB8D0}"/>
              </a:ext>
            </a:extLst>
          </p:cNvPr>
          <p:cNvSpPr>
            <a:spLocks noGrp="1"/>
          </p:cNvSpPr>
          <p:nvPr>
            <p:ph type="sldNum" sz="quarter" idx="12"/>
          </p:nvPr>
        </p:nvSpPr>
        <p:spPr/>
        <p:txBody>
          <a:bodyPr/>
          <a:lstStyle/>
          <a:p>
            <a:fld id="{CE6388D7-2042-4886-8E9A-5CAE9BF9E3C1}" type="slidenum">
              <a:rPr lang="en-MY" smtClean="0"/>
              <a:t>‹#›</a:t>
            </a:fld>
            <a:endParaRPr lang="en-MY"/>
          </a:p>
        </p:txBody>
      </p:sp>
    </p:spTree>
    <p:extLst>
      <p:ext uri="{BB962C8B-B14F-4D97-AF65-F5344CB8AC3E}">
        <p14:creationId xmlns:p14="http://schemas.microsoft.com/office/powerpoint/2010/main" val="427785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B18F-4CF7-47E1-BC26-40AC8FD40A04}"/>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EA1C4CA-970B-4E4F-B280-B24157C589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EA8BF39-DD09-4E11-8138-3B2B6424FD55}"/>
              </a:ext>
            </a:extLst>
          </p:cNvPr>
          <p:cNvSpPr>
            <a:spLocks noGrp="1"/>
          </p:cNvSpPr>
          <p:nvPr>
            <p:ph type="dt" sz="half" idx="10"/>
          </p:nvPr>
        </p:nvSpPr>
        <p:spPr/>
        <p:txBody>
          <a:bodyPr/>
          <a:lstStyle/>
          <a:p>
            <a:fld id="{AA94F568-D80B-4AD9-A115-B69C6F68C7D3}" type="datetimeFigureOut">
              <a:rPr lang="en-MY" smtClean="0"/>
              <a:t>24/7/2020</a:t>
            </a:fld>
            <a:endParaRPr lang="en-MY"/>
          </a:p>
        </p:txBody>
      </p:sp>
      <p:sp>
        <p:nvSpPr>
          <p:cNvPr id="5" name="Footer Placeholder 4">
            <a:extLst>
              <a:ext uri="{FF2B5EF4-FFF2-40B4-BE49-F238E27FC236}">
                <a16:creationId xmlns:a16="http://schemas.microsoft.com/office/drawing/2014/main" id="{65127B24-D8F2-4169-BDEE-14087C52AA0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7730A50-AA00-4ECD-88A0-8598F475A258}"/>
              </a:ext>
            </a:extLst>
          </p:cNvPr>
          <p:cNvSpPr>
            <a:spLocks noGrp="1"/>
          </p:cNvSpPr>
          <p:nvPr>
            <p:ph type="sldNum" sz="quarter" idx="12"/>
          </p:nvPr>
        </p:nvSpPr>
        <p:spPr/>
        <p:txBody>
          <a:bodyPr/>
          <a:lstStyle/>
          <a:p>
            <a:fld id="{CE6388D7-2042-4886-8E9A-5CAE9BF9E3C1}" type="slidenum">
              <a:rPr lang="en-MY" smtClean="0"/>
              <a:t>‹#›</a:t>
            </a:fld>
            <a:endParaRPr lang="en-MY"/>
          </a:p>
        </p:txBody>
      </p:sp>
    </p:spTree>
    <p:extLst>
      <p:ext uri="{BB962C8B-B14F-4D97-AF65-F5344CB8AC3E}">
        <p14:creationId xmlns:p14="http://schemas.microsoft.com/office/powerpoint/2010/main" val="102835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F1F1-C5E6-4B8C-9C4B-848E1351D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0B364647-5F36-47FD-AD38-A5DE644BD2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CA842-4450-46C0-AD51-C3D4B573D345}"/>
              </a:ext>
            </a:extLst>
          </p:cNvPr>
          <p:cNvSpPr>
            <a:spLocks noGrp="1"/>
          </p:cNvSpPr>
          <p:nvPr>
            <p:ph type="dt" sz="half" idx="10"/>
          </p:nvPr>
        </p:nvSpPr>
        <p:spPr/>
        <p:txBody>
          <a:bodyPr/>
          <a:lstStyle/>
          <a:p>
            <a:fld id="{AA94F568-D80B-4AD9-A115-B69C6F68C7D3}" type="datetimeFigureOut">
              <a:rPr lang="en-MY" smtClean="0"/>
              <a:t>24/7/2020</a:t>
            </a:fld>
            <a:endParaRPr lang="en-MY"/>
          </a:p>
        </p:txBody>
      </p:sp>
      <p:sp>
        <p:nvSpPr>
          <p:cNvPr id="5" name="Footer Placeholder 4">
            <a:extLst>
              <a:ext uri="{FF2B5EF4-FFF2-40B4-BE49-F238E27FC236}">
                <a16:creationId xmlns:a16="http://schemas.microsoft.com/office/drawing/2014/main" id="{0417E693-19FF-4164-A320-3131938CA17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85CF65A-70D7-487B-8F04-20E0A87E3CD5}"/>
              </a:ext>
            </a:extLst>
          </p:cNvPr>
          <p:cNvSpPr>
            <a:spLocks noGrp="1"/>
          </p:cNvSpPr>
          <p:nvPr>
            <p:ph type="sldNum" sz="quarter" idx="12"/>
          </p:nvPr>
        </p:nvSpPr>
        <p:spPr/>
        <p:txBody>
          <a:bodyPr/>
          <a:lstStyle/>
          <a:p>
            <a:fld id="{CE6388D7-2042-4886-8E9A-5CAE9BF9E3C1}" type="slidenum">
              <a:rPr lang="en-MY" smtClean="0"/>
              <a:t>‹#›</a:t>
            </a:fld>
            <a:endParaRPr lang="en-MY"/>
          </a:p>
        </p:txBody>
      </p:sp>
    </p:spTree>
    <p:extLst>
      <p:ext uri="{BB962C8B-B14F-4D97-AF65-F5344CB8AC3E}">
        <p14:creationId xmlns:p14="http://schemas.microsoft.com/office/powerpoint/2010/main" val="202512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6791-17CE-4A0B-867B-CF7B8FB8B092}"/>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671987CE-6591-43AA-8CB6-5A66FB23F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D354A53A-30B8-455F-8896-00C2FD477D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143DBF13-385F-4C69-B7C7-77302DB3DB1E}"/>
              </a:ext>
            </a:extLst>
          </p:cNvPr>
          <p:cNvSpPr>
            <a:spLocks noGrp="1"/>
          </p:cNvSpPr>
          <p:nvPr>
            <p:ph type="dt" sz="half" idx="10"/>
          </p:nvPr>
        </p:nvSpPr>
        <p:spPr/>
        <p:txBody>
          <a:bodyPr/>
          <a:lstStyle/>
          <a:p>
            <a:fld id="{AA94F568-D80B-4AD9-A115-B69C6F68C7D3}" type="datetimeFigureOut">
              <a:rPr lang="en-MY" smtClean="0"/>
              <a:t>24/7/2020</a:t>
            </a:fld>
            <a:endParaRPr lang="en-MY"/>
          </a:p>
        </p:txBody>
      </p:sp>
      <p:sp>
        <p:nvSpPr>
          <p:cNvPr id="6" name="Footer Placeholder 5">
            <a:extLst>
              <a:ext uri="{FF2B5EF4-FFF2-40B4-BE49-F238E27FC236}">
                <a16:creationId xmlns:a16="http://schemas.microsoft.com/office/drawing/2014/main" id="{0C4DEC81-FCCB-4386-8A4E-92C9BA0A895D}"/>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37F37E8-60A8-4050-8196-686AB4DFD9CF}"/>
              </a:ext>
            </a:extLst>
          </p:cNvPr>
          <p:cNvSpPr>
            <a:spLocks noGrp="1"/>
          </p:cNvSpPr>
          <p:nvPr>
            <p:ph type="sldNum" sz="quarter" idx="12"/>
          </p:nvPr>
        </p:nvSpPr>
        <p:spPr/>
        <p:txBody>
          <a:bodyPr/>
          <a:lstStyle/>
          <a:p>
            <a:fld id="{CE6388D7-2042-4886-8E9A-5CAE9BF9E3C1}" type="slidenum">
              <a:rPr lang="en-MY" smtClean="0"/>
              <a:t>‹#›</a:t>
            </a:fld>
            <a:endParaRPr lang="en-MY"/>
          </a:p>
        </p:txBody>
      </p:sp>
    </p:spTree>
    <p:extLst>
      <p:ext uri="{BB962C8B-B14F-4D97-AF65-F5344CB8AC3E}">
        <p14:creationId xmlns:p14="http://schemas.microsoft.com/office/powerpoint/2010/main" val="297485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9E07-2D3C-4916-A10F-73895BB547E8}"/>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7ABB5AE-C754-4BB6-9F5C-0AA8B9DF96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22C41-C02D-4389-997E-D6F8F2FEBD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FF5B1943-F7E0-4D11-B5D6-C26A53259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ECC73E-2908-467C-923B-91F24C93EB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29ADD30A-61C6-401E-AED6-D9EC20500490}"/>
              </a:ext>
            </a:extLst>
          </p:cNvPr>
          <p:cNvSpPr>
            <a:spLocks noGrp="1"/>
          </p:cNvSpPr>
          <p:nvPr>
            <p:ph type="dt" sz="half" idx="10"/>
          </p:nvPr>
        </p:nvSpPr>
        <p:spPr/>
        <p:txBody>
          <a:bodyPr/>
          <a:lstStyle/>
          <a:p>
            <a:fld id="{AA94F568-D80B-4AD9-A115-B69C6F68C7D3}" type="datetimeFigureOut">
              <a:rPr lang="en-MY" smtClean="0"/>
              <a:t>24/7/2020</a:t>
            </a:fld>
            <a:endParaRPr lang="en-MY"/>
          </a:p>
        </p:txBody>
      </p:sp>
      <p:sp>
        <p:nvSpPr>
          <p:cNvPr id="8" name="Footer Placeholder 7">
            <a:extLst>
              <a:ext uri="{FF2B5EF4-FFF2-40B4-BE49-F238E27FC236}">
                <a16:creationId xmlns:a16="http://schemas.microsoft.com/office/drawing/2014/main" id="{C00AB691-3CA1-4F93-82FC-DAB8EE7A2CF7}"/>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CECE3580-A753-4D61-88F1-045BF94574F2}"/>
              </a:ext>
            </a:extLst>
          </p:cNvPr>
          <p:cNvSpPr>
            <a:spLocks noGrp="1"/>
          </p:cNvSpPr>
          <p:nvPr>
            <p:ph type="sldNum" sz="quarter" idx="12"/>
          </p:nvPr>
        </p:nvSpPr>
        <p:spPr/>
        <p:txBody>
          <a:bodyPr/>
          <a:lstStyle/>
          <a:p>
            <a:fld id="{CE6388D7-2042-4886-8E9A-5CAE9BF9E3C1}" type="slidenum">
              <a:rPr lang="en-MY" smtClean="0"/>
              <a:t>‹#›</a:t>
            </a:fld>
            <a:endParaRPr lang="en-MY"/>
          </a:p>
        </p:txBody>
      </p:sp>
    </p:spTree>
    <p:extLst>
      <p:ext uri="{BB962C8B-B14F-4D97-AF65-F5344CB8AC3E}">
        <p14:creationId xmlns:p14="http://schemas.microsoft.com/office/powerpoint/2010/main" val="1584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7416-2931-4CE6-BE66-707990C226C5}"/>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32D62EDD-E7B0-4A56-8BCC-F16166BE5F82}"/>
              </a:ext>
            </a:extLst>
          </p:cNvPr>
          <p:cNvSpPr>
            <a:spLocks noGrp="1"/>
          </p:cNvSpPr>
          <p:nvPr>
            <p:ph type="dt" sz="half" idx="10"/>
          </p:nvPr>
        </p:nvSpPr>
        <p:spPr/>
        <p:txBody>
          <a:bodyPr/>
          <a:lstStyle/>
          <a:p>
            <a:fld id="{AA94F568-D80B-4AD9-A115-B69C6F68C7D3}" type="datetimeFigureOut">
              <a:rPr lang="en-MY" smtClean="0"/>
              <a:t>24/7/2020</a:t>
            </a:fld>
            <a:endParaRPr lang="en-MY"/>
          </a:p>
        </p:txBody>
      </p:sp>
      <p:sp>
        <p:nvSpPr>
          <p:cNvPr id="4" name="Footer Placeholder 3">
            <a:extLst>
              <a:ext uri="{FF2B5EF4-FFF2-40B4-BE49-F238E27FC236}">
                <a16:creationId xmlns:a16="http://schemas.microsoft.com/office/drawing/2014/main" id="{DD1527B0-63A1-4499-80AA-4B4C23CDDA8F}"/>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5CD57999-5CB2-4C2F-A2C5-F42A6536EA10}"/>
              </a:ext>
            </a:extLst>
          </p:cNvPr>
          <p:cNvSpPr>
            <a:spLocks noGrp="1"/>
          </p:cNvSpPr>
          <p:nvPr>
            <p:ph type="sldNum" sz="quarter" idx="12"/>
          </p:nvPr>
        </p:nvSpPr>
        <p:spPr/>
        <p:txBody>
          <a:bodyPr/>
          <a:lstStyle/>
          <a:p>
            <a:fld id="{CE6388D7-2042-4886-8E9A-5CAE9BF9E3C1}" type="slidenum">
              <a:rPr lang="en-MY" smtClean="0"/>
              <a:t>‹#›</a:t>
            </a:fld>
            <a:endParaRPr lang="en-MY"/>
          </a:p>
        </p:txBody>
      </p:sp>
    </p:spTree>
    <p:extLst>
      <p:ext uri="{BB962C8B-B14F-4D97-AF65-F5344CB8AC3E}">
        <p14:creationId xmlns:p14="http://schemas.microsoft.com/office/powerpoint/2010/main" val="109002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07AE4-48C1-4EF0-88DE-E2413AF37BD4}"/>
              </a:ext>
            </a:extLst>
          </p:cNvPr>
          <p:cNvSpPr>
            <a:spLocks noGrp="1"/>
          </p:cNvSpPr>
          <p:nvPr>
            <p:ph type="dt" sz="half" idx="10"/>
          </p:nvPr>
        </p:nvSpPr>
        <p:spPr/>
        <p:txBody>
          <a:bodyPr/>
          <a:lstStyle/>
          <a:p>
            <a:fld id="{AA94F568-D80B-4AD9-A115-B69C6F68C7D3}" type="datetimeFigureOut">
              <a:rPr lang="en-MY" smtClean="0"/>
              <a:t>24/7/2020</a:t>
            </a:fld>
            <a:endParaRPr lang="en-MY"/>
          </a:p>
        </p:txBody>
      </p:sp>
      <p:sp>
        <p:nvSpPr>
          <p:cNvPr id="3" name="Footer Placeholder 2">
            <a:extLst>
              <a:ext uri="{FF2B5EF4-FFF2-40B4-BE49-F238E27FC236}">
                <a16:creationId xmlns:a16="http://schemas.microsoft.com/office/drawing/2014/main" id="{5A4CFB54-A816-45A9-8356-420C2CD6C46A}"/>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A9886345-9ED5-46EA-8F54-30D17D3C5E7C}"/>
              </a:ext>
            </a:extLst>
          </p:cNvPr>
          <p:cNvSpPr>
            <a:spLocks noGrp="1"/>
          </p:cNvSpPr>
          <p:nvPr>
            <p:ph type="sldNum" sz="quarter" idx="12"/>
          </p:nvPr>
        </p:nvSpPr>
        <p:spPr/>
        <p:txBody>
          <a:bodyPr/>
          <a:lstStyle/>
          <a:p>
            <a:fld id="{CE6388D7-2042-4886-8E9A-5CAE9BF9E3C1}" type="slidenum">
              <a:rPr lang="en-MY" smtClean="0"/>
              <a:t>‹#›</a:t>
            </a:fld>
            <a:endParaRPr lang="en-MY"/>
          </a:p>
        </p:txBody>
      </p:sp>
    </p:spTree>
    <p:extLst>
      <p:ext uri="{BB962C8B-B14F-4D97-AF65-F5344CB8AC3E}">
        <p14:creationId xmlns:p14="http://schemas.microsoft.com/office/powerpoint/2010/main" val="205163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12AE-DEAE-4BC1-BDFB-97028476D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8AD84397-6AC2-4EAF-929E-A08280FF19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06669EEB-9CF8-462B-AFE3-DA120A06B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0263C-0F89-42B0-8A4A-46D7D715232B}"/>
              </a:ext>
            </a:extLst>
          </p:cNvPr>
          <p:cNvSpPr>
            <a:spLocks noGrp="1"/>
          </p:cNvSpPr>
          <p:nvPr>
            <p:ph type="dt" sz="half" idx="10"/>
          </p:nvPr>
        </p:nvSpPr>
        <p:spPr/>
        <p:txBody>
          <a:bodyPr/>
          <a:lstStyle/>
          <a:p>
            <a:fld id="{AA94F568-D80B-4AD9-A115-B69C6F68C7D3}" type="datetimeFigureOut">
              <a:rPr lang="en-MY" smtClean="0"/>
              <a:t>24/7/2020</a:t>
            </a:fld>
            <a:endParaRPr lang="en-MY"/>
          </a:p>
        </p:txBody>
      </p:sp>
      <p:sp>
        <p:nvSpPr>
          <p:cNvPr id="6" name="Footer Placeholder 5">
            <a:extLst>
              <a:ext uri="{FF2B5EF4-FFF2-40B4-BE49-F238E27FC236}">
                <a16:creationId xmlns:a16="http://schemas.microsoft.com/office/drawing/2014/main" id="{CE7A33D8-AC52-4433-92E4-EED0C9E38FFA}"/>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C796AA3-5493-47E5-8587-C4D24875B4E4}"/>
              </a:ext>
            </a:extLst>
          </p:cNvPr>
          <p:cNvSpPr>
            <a:spLocks noGrp="1"/>
          </p:cNvSpPr>
          <p:nvPr>
            <p:ph type="sldNum" sz="quarter" idx="12"/>
          </p:nvPr>
        </p:nvSpPr>
        <p:spPr/>
        <p:txBody>
          <a:bodyPr/>
          <a:lstStyle/>
          <a:p>
            <a:fld id="{CE6388D7-2042-4886-8E9A-5CAE9BF9E3C1}" type="slidenum">
              <a:rPr lang="en-MY" smtClean="0"/>
              <a:t>‹#›</a:t>
            </a:fld>
            <a:endParaRPr lang="en-MY"/>
          </a:p>
        </p:txBody>
      </p:sp>
    </p:spTree>
    <p:extLst>
      <p:ext uri="{BB962C8B-B14F-4D97-AF65-F5344CB8AC3E}">
        <p14:creationId xmlns:p14="http://schemas.microsoft.com/office/powerpoint/2010/main" val="104308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044C-748E-4169-AA69-7314FA448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F651A4DA-D72E-49AC-8486-9965941B1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B7AB1CB6-FA63-4733-B9C7-3926D607E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45607D-EFE7-4BCF-A189-4B475F343236}"/>
              </a:ext>
            </a:extLst>
          </p:cNvPr>
          <p:cNvSpPr>
            <a:spLocks noGrp="1"/>
          </p:cNvSpPr>
          <p:nvPr>
            <p:ph type="dt" sz="half" idx="10"/>
          </p:nvPr>
        </p:nvSpPr>
        <p:spPr/>
        <p:txBody>
          <a:bodyPr/>
          <a:lstStyle/>
          <a:p>
            <a:fld id="{AA94F568-D80B-4AD9-A115-B69C6F68C7D3}" type="datetimeFigureOut">
              <a:rPr lang="en-MY" smtClean="0"/>
              <a:t>24/7/2020</a:t>
            </a:fld>
            <a:endParaRPr lang="en-MY"/>
          </a:p>
        </p:txBody>
      </p:sp>
      <p:sp>
        <p:nvSpPr>
          <p:cNvPr id="6" name="Footer Placeholder 5">
            <a:extLst>
              <a:ext uri="{FF2B5EF4-FFF2-40B4-BE49-F238E27FC236}">
                <a16:creationId xmlns:a16="http://schemas.microsoft.com/office/drawing/2014/main" id="{E2AE132A-4B68-441C-AEC8-D0A27DF4B22F}"/>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53432E9-2158-4565-97A2-87DE6246982B}"/>
              </a:ext>
            </a:extLst>
          </p:cNvPr>
          <p:cNvSpPr>
            <a:spLocks noGrp="1"/>
          </p:cNvSpPr>
          <p:nvPr>
            <p:ph type="sldNum" sz="quarter" idx="12"/>
          </p:nvPr>
        </p:nvSpPr>
        <p:spPr/>
        <p:txBody>
          <a:bodyPr/>
          <a:lstStyle/>
          <a:p>
            <a:fld id="{CE6388D7-2042-4886-8E9A-5CAE9BF9E3C1}" type="slidenum">
              <a:rPr lang="en-MY" smtClean="0"/>
              <a:t>‹#›</a:t>
            </a:fld>
            <a:endParaRPr lang="en-MY"/>
          </a:p>
        </p:txBody>
      </p:sp>
    </p:spTree>
    <p:extLst>
      <p:ext uri="{BB962C8B-B14F-4D97-AF65-F5344CB8AC3E}">
        <p14:creationId xmlns:p14="http://schemas.microsoft.com/office/powerpoint/2010/main" val="376585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81FC1-5AC0-475B-83C4-2F68941BF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8D234D69-3996-4B97-B0F3-49C32E7A69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203802F-0D34-4392-B0AA-28772E87B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4F568-D80B-4AD9-A115-B69C6F68C7D3}" type="datetimeFigureOut">
              <a:rPr lang="en-MY" smtClean="0"/>
              <a:t>24/7/2020</a:t>
            </a:fld>
            <a:endParaRPr lang="en-MY"/>
          </a:p>
        </p:txBody>
      </p:sp>
      <p:sp>
        <p:nvSpPr>
          <p:cNvPr id="5" name="Footer Placeholder 4">
            <a:extLst>
              <a:ext uri="{FF2B5EF4-FFF2-40B4-BE49-F238E27FC236}">
                <a16:creationId xmlns:a16="http://schemas.microsoft.com/office/drawing/2014/main" id="{1AF97777-B6E2-442D-85E4-A8C57BB0F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3968EFE6-1BED-4E6C-87F4-BF1F0E4ADA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388D7-2042-4886-8E9A-5CAE9BF9E3C1}" type="slidenum">
              <a:rPr lang="en-MY" smtClean="0"/>
              <a:t>‹#›</a:t>
            </a:fld>
            <a:endParaRPr lang="en-MY"/>
          </a:p>
        </p:txBody>
      </p:sp>
    </p:spTree>
    <p:extLst>
      <p:ext uri="{BB962C8B-B14F-4D97-AF65-F5344CB8AC3E}">
        <p14:creationId xmlns:p14="http://schemas.microsoft.com/office/powerpoint/2010/main" val="81418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groups/15857235914"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AB6C-8956-4AE4-A7EE-B575F65B30F2}"/>
              </a:ext>
            </a:extLst>
          </p:cNvPr>
          <p:cNvSpPr>
            <a:spLocks noGrp="1"/>
          </p:cNvSpPr>
          <p:nvPr>
            <p:ph type="ctrTitle"/>
          </p:nvPr>
        </p:nvSpPr>
        <p:spPr>
          <a:xfrm>
            <a:off x="642996" y="4571216"/>
            <a:ext cx="10906008" cy="1115415"/>
          </a:xfrm>
        </p:spPr>
        <p:txBody>
          <a:bodyPr>
            <a:normAutofit/>
          </a:bodyPr>
          <a:lstStyle/>
          <a:p>
            <a:r>
              <a:rPr lang="ar-IQ" dirty="0"/>
              <a:t>خطة النشر في 12 أسبوع</a:t>
            </a:r>
            <a:endParaRPr lang="en-MY" dirty="0"/>
          </a:p>
        </p:txBody>
      </p:sp>
      <p:sp>
        <p:nvSpPr>
          <p:cNvPr id="3" name="Subtitle 2">
            <a:extLst>
              <a:ext uri="{FF2B5EF4-FFF2-40B4-BE49-F238E27FC236}">
                <a16:creationId xmlns:a16="http://schemas.microsoft.com/office/drawing/2014/main" id="{388612F2-61E2-4F70-8B62-FE2CA04CAAF3}"/>
              </a:ext>
            </a:extLst>
          </p:cNvPr>
          <p:cNvSpPr>
            <a:spLocks noGrp="1"/>
          </p:cNvSpPr>
          <p:nvPr>
            <p:ph type="subTitle" idx="1"/>
          </p:nvPr>
        </p:nvSpPr>
        <p:spPr>
          <a:xfrm>
            <a:off x="642996" y="5859140"/>
            <a:ext cx="10906008" cy="497210"/>
          </a:xfrm>
        </p:spPr>
        <p:txBody>
          <a:bodyPr>
            <a:normAutofit/>
          </a:bodyPr>
          <a:lstStyle/>
          <a:p>
            <a:r>
              <a:rPr lang="ar-IQ" dirty="0"/>
              <a:t>د.سيف السويدي </a:t>
            </a:r>
            <a:endParaRPr lang="en-MY" dirty="0"/>
          </a:p>
        </p:txBody>
      </p:sp>
      <p:pic>
        <p:nvPicPr>
          <p:cNvPr id="1030" name="Picture 6" descr="Q&amp;A: Wendy Belcher, on an Influential Woman | Princeton Alumni Weekly">
            <a:extLst>
              <a:ext uri="{FF2B5EF4-FFF2-40B4-BE49-F238E27FC236}">
                <a16:creationId xmlns:a16="http://schemas.microsoft.com/office/drawing/2014/main" id="{6F70F3F4-7212-4190-A9D5-7C7B5E20BE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90" r="23289"/>
          <a:stretch/>
        </p:blipFill>
        <p:spPr bwMode="auto">
          <a:xfrm>
            <a:off x="321628"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mazon.com: Writing Your Journal Article in Twelve Weeks: A Guide ...">
            <a:extLst>
              <a:ext uri="{FF2B5EF4-FFF2-40B4-BE49-F238E27FC236}">
                <a16:creationId xmlns:a16="http://schemas.microsoft.com/office/drawing/2014/main" id="{9FD38DBE-5B6D-4B1E-A73E-B8739EED93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9717"/>
          <a:stretch/>
        </p:blipFill>
        <p:spPr bwMode="auto">
          <a:xfrm>
            <a:off x="4198385"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riting Your Journal Article in 12 Weeks: A Guide to Academic ...">
            <a:extLst>
              <a:ext uri="{FF2B5EF4-FFF2-40B4-BE49-F238E27FC236}">
                <a16:creationId xmlns:a16="http://schemas.microsoft.com/office/drawing/2014/main" id="{65DA8DFD-09AB-4A05-AB5D-DEE71F4379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129" r="2" b="9850"/>
          <a:stretch/>
        </p:blipFill>
        <p:spPr bwMode="auto">
          <a:xfrm>
            <a:off x="8075142"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AC5A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24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E493-1C00-4D4D-9CD2-94A191BE6753}"/>
              </a:ext>
            </a:extLst>
          </p:cNvPr>
          <p:cNvSpPr>
            <a:spLocks noGrp="1"/>
          </p:cNvSpPr>
          <p:nvPr>
            <p:ph type="title"/>
          </p:nvPr>
        </p:nvSpPr>
        <p:spPr/>
        <p:txBody>
          <a:bodyPr/>
          <a:lstStyle/>
          <a:p>
            <a:pPr algn="ctr"/>
            <a:r>
              <a:rPr lang="ar-IQ" dirty="0"/>
              <a:t>ما المشاعر التي تظهر عندما تفكر في الكتابة؟</a:t>
            </a:r>
            <a:endParaRPr lang="en-MY" dirty="0"/>
          </a:p>
        </p:txBody>
      </p:sp>
      <p:sp>
        <p:nvSpPr>
          <p:cNvPr id="3" name="Content Placeholder 2">
            <a:extLst>
              <a:ext uri="{FF2B5EF4-FFF2-40B4-BE49-F238E27FC236}">
                <a16:creationId xmlns:a16="http://schemas.microsoft.com/office/drawing/2014/main" id="{511F2818-9941-4F0B-B5D5-CA793A1FAC21}"/>
              </a:ext>
            </a:extLst>
          </p:cNvPr>
          <p:cNvSpPr>
            <a:spLocks noGrp="1"/>
          </p:cNvSpPr>
          <p:nvPr>
            <p:ph idx="1"/>
          </p:nvPr>
        </p:nvSpPr>
        <p:spPr/>
        <p:txBody>
          <a:bodyPr/>
          <a:lstStyle/>
          <a:p>
            <a:endParaRPr lang="en-MY"/>
          </a:p>
        </p:txBody>
      </p:sp>
      <p:pic>
        <p:nvPicPr>
          <p:cNvPr id="5" name="Picture 4">
            <a:extLst>
              <a:ext uri="{FF2B5EF4-FFF2-40B4-BE49-F238E27FC236}">
                <a16:creationId xmlns:a16="http://schemas.microsoft.com/office/drawing/2014/main" id="{A4EB1C8A-ABCA-4D06-AC17-9DBDD7D7F516}"/>
              </a:ext>
            </a:extLst>
          </p:cNvPr>
          <p:cNvPicPr>
            <a:picLocks noChangeAspect="1"/>
          </p:cNvPicPr>
          <p:nvPr/>
        </p:nvPicPr>
        <p:blipFill>
          <a:blip r:embed="rId2"/>
          <a:stretch>
            <a:fillRect/>
          </a:stretch>
        </p:blipFill>
        <p:spPr>
          <a:xfrm>
            <a:off x="-67112" y="1603871"/>
            <a:ext cx="12192000" cy="5143500"/>
          </a:xfrm>
          <a:prstGeom prst="rect">
            <a:avLst/>
          </a:prstGeom>
        </p:spPr>
      </p:pic>
    </p:spTree>
    <p:extLst>
      <p:ext uri="{BB962C8B-B14F-4D97-AF65-F5344CB8AC3E}">
        <p14:creationId xmlns:p14="http://schemas.microsoft.com/office/powerpoint/2010/main" val="30307562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5C58D10-4374-4AE2-8805-94D5CBF7F6B9}"/>
              </a:ext>
            </a:extLst>
          </p:cNvPr>
          <p:cNvPicPr>
            <a:picLocks noChangeAspect="1"/>
          </p:cNvPicPr>
          <p:nvPr/>
        </p:nvPicPr>
        <p:blipFill>
          <a:blip r:embed="rId2"/>
          <a:stretch>
            <a:fillRect/>
          </a:stretch>
        </p:blipFill>
        <p:spPr>
          <a:xfrm>
            <a:off x="3638550" y="62628"/>
            <a:ext cx="4665074" cy="639051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5570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CE331-6912-4379-99CB-D434379B5A2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Cover Letter (</a:t>
            </a:r>
            <a:r>
              <a:rPr lang="en-US" dirty="0" err="1">
                <a:solidFill>
                  <a:srgbClr val="FFFFFF"/>
                </a:solidFill>
              </a:rPr>
              <a:t>Cont</a:t>
            </a:r>
            <a:r>
              <a:rPr lang="en-US" dirty="0">
                <a:solidFill>
                  <a:srgbClr val="FFFFFF"/>
                </a:solidFill>
              </a:rPr>
              <a:t>)</a:t>
            </a:r>
            <a:endParaRPr lang="en-MY"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001B8AB-1CE1-4EC9-AC07-C24506968921}"/>
              </a:ext>
            </a:extLst>
          </p:cNvPr>
          <p:cNvSpPr>
            <a:spLocks noGrp="1"/>
          </p:cNvSpPr>
          <p:nvPr>
            <p:ph idx="1"/>
          </p:nvPr>
        </p:nvSpPr>
        <p:spPr>
          <a:xfrm>
            <a:off x="4447308" y="591344"/>
            <a:ext cx="6906491" cy="5585619"/>
          </a:xfrm>
        </p:spPr>
        <p:txBody>
          <a:bodyPr anchor="ctr">
            <a:normAutofit/>
          </a:bodyPr>
          <a:lstStyle/>
          <a:p>
            <a:r>
              <a:rPr lang="en-MY" sz="1300" b="1" dirty="0"/>
              <a:t>Submission</a:t>
            </a:r>
            <a:r>
              <a:rPr lang="en-MY" sz="1300" dirty="0"/>
              <a:t>. State that the article “is not currently under submission at any other journal or publisher.” (If your article is under submission elsewhere, you should not be sending it to a publisher.)</a:t>
            </a:r>
          </a:p>
          <a:p>
            <a:r>
              <a:rPr lang="en-MY" sz="1300" b="1" dirty="0"/>
              <a:t>Give the word count</a:t>
            </a:r>
            <a:r>
              <a:rPr lang="en-MY" sz="1300" dirty="0"/>
              <a:t>. Provide the total word count of the article, including notes and works cited. (This is particularly important if you have worked to meet the journal’s word limit.)</a:t>
            </a:r>
          </a:p>
          <a:p>
            <a:r>
              <a:rPr lang="en-MY" sz="1300" b="1" dirty="0"/>
              <a:t>Mention any permissions</a:t>
            </a:r>
            <a:r>
              <a:rPr lang="en-MY" sz="1300" dirty="0"/>
              <a:t>. State whether you are reproducing any copyright material in your article (e.g., maps, photographs, illustrations). If you are, state that you are currently requesting permission to reproduce copyrighted material.</a:t>
            </a:r>
          </a:p>
          <a:p>
            <a:r>
              <a:rPr lang="en-MY" sz="1300" b="1" dirty="0"/>
              <a:t>Mention any funding</a:t>
            </a:r>
            <a:r>
              <a:rPr lang="en-MY" sz="1300" dirty="0"/>
              <a:t>. State any corporate funding sources for your project. (Editors will want to know if there are any possible conflicts of interest.)</a:t>
            </a:r>
          </a:p>
          <a:p>
            <a:r>
              <a:rPr lang="en-MY" sz="1300" b="1" dirty="0"/>
              <a:t>Include your full contact information</a:t>
            </a:r>
            <a:r>
              <a:rPr lang="en-MY" sz="1300" dirty="0"/>
              <a:t>. Note any changes you anticipate over the next six months. (Be sure to include information for your co-authors as well, and to indicate who the “corresponding” author is, that is, the author who will be the point person.)</a:t>
            </a:r>
          </a:p>
        </p:txBody>
      </p:sp>
    </p:spTree>
    <p:extLst>
      <p:ext uri="{BB962C8B-B14F-4D97-AF65-F5344CB8AC3E}">
        <p14:creationId xmlns:p14="http://schemas.microsoft.com/office/powerpoint/2010/main" val="9040659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DC76A-1FBD-4294-B982-4446AD2C94C0}"/>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Cover Letter (</a:t>
            </a:r>
            <a:r>
              <a:rPr lang="en-US">
                <a:solidFill>
                  <a:srgbClr val="FFFFFF"/>
                </a:solidFill>
              </a:rPr>
              <a:t>Cont</a:t>
            </a:r>
            <a:r>
              <a:rPr lang="en-US" dirty="0">
                <a:solidFill>
                  <a:srgbClr val="FFFFFF"/>
                </a:solidFill>
              </a:rPr>
              <a:t>)</a:t>
            </a:r>
            <a:endParaRPr lang="en-MY">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EAF65F-DD54-47ED-9BC2-0B5463AEC790}"/>
              </a:ext>
            </a:extLst>
          </p:cNvPr>
          <p:cNvSpPr>
            <a:spLocks noGrp="1"/>
          </p:cNvSpPr>
          <p:nvPr>
            <p:ph idx="1"/>
          </p:nvPr>
        </p:nvSpPr>
        <p:spPr>
          <a:xfrm>
            <a:off x="4447308" y="591344"/>
            <a:ext cx="6906491" cy="5585619"/>
          </a:xfrm>
        </p:spPr>
        <p:txBody>
          <a:bodyPr anchor="ctr">
            <a:normAutofit/>
          </a:bodyPr>
          <a:lstStyle/>
          <a:p>
            <a:r>
              <a:rPr lang="en-MY" sz="1100" b="1" dirty="0"/>
              <a:t>Omit status</a:t>
            </a:r>
            <a:r>
              <a:rPr lang="en-MY" sz="1100" dirty="0"/>
              <a:t>. Do not mention that you are a graduate student or an independent scholar. (Your status should be irrelevant to the editor. If the editor is unethical, then better to protect yourself by not including it.)</a:t>
            </a:r>
          </a:p>
          <a:p>
            <a:r>
              <a:rPr lang="en-MY" sz="1100" b="1" dirty="0"/>
              <a:t>Miscellaneous</a:t>
            </a:r>
            <a:r>
              <a:rPr lang="en-MY" sz="1100" dirty="0"/>
              <a:t>. You rarely see any of the following statements in cover letters, but if they happen to be true of you, you might want to consider including them.</a:t>
            </a:r>
          </a:p>
          <a:p>
            <a:r>
              <a:rPr lang="en-MY" sz="1100" b="1" dirty="0"/>
              <a:t>Human Subjects</a:t>
            </a:r>
            <a:r>
              <a:rPr lang="en-MY" sz="1100" dirty="0"/>
              <a:t>. In the social sciences, you may need to state that all human subjects gave informed consent and that your Human Subjects Review board approved your application.</a:t>
            </a:r>
          </a:p>
          <a:p>
            <a:r>
              <a:rPr lang="en-MY" sz="1100" b="1" dirty="0"/>
              <a:t>Conflicts</a:t>
            </a:r>
            <a:r>
              <a:rPr lang="en-MY" sz="1100" dirty="0"/>
              <a:t>. In the social sciences, you may need to state that you have no conflict of interests, financial or otherwise, regarding the content or data in the article.</a:t>
            </a:r>
          </a:p>
          <a:p>
            <a:r>
              <a:rPr lang="en-MY" sz="1100" b="1" dirty="0"/>
              <a:t>Awards</a:t>
            </a:r>
            <a:r>
              <a:rPr lang="en-MY" sz="1100" dirty="0"/>
              <a:t>. Note any awards you received for the article itself (e.g., best graduate student paper, best paper in conference) or to fund its research.</a:t>
            </a:r>
          </a:p>
          <a:p>
            <a:r>
              <a:rPr lang="en-MY" sz="1100" b="1" dirty="0"/>
              <a:t>Buzz</a:t>
            </a:r>
            <a:r>
              <a:rPr lang="en-MY" sz="1100" dirty="0"/>
              <a:t>. Mention any attention that the article has drawn, such as sparking a heated debate at a recent conference.</a:t>
            </a:r>
          </a:p>
          <a:p>
            <a:r>
              <a:rPr lang="en-MY" sz="1100" b="1" dirty="0"/>
              <a:t>Supplementary</a:t>
            </a:r>
            <a:r>
              <a:rPr lang="en-MY" sz="1100" dirty="0"/>
              <a:t>. Some authors mention the name of the good journals in which any articles directly related to the submission have been published. Others think this is tacky.</a:t>
            </a:r>
          </a:p>
          <a:p>
            <a:r>
              <a:rPr lang="en-MY" sz="1100" b="1" dirty="0" err="1"/>
              <a:t>Coauthorship</a:t>
            </a:r>
            <a:r>
              <a:rPr lang="en-MY" sz="1100" dirty="0"/>
              <a:t>. Some social science journals will ask you to fill out a form on the contribution that each co-author made to the article. This will be made clear on the journal’s website, where they often provide a form.</a:t>
            </a:r>
          </a:p>
          <a:p>
            <a:r>
              <a:rPr lang="en-MY" sz="1100" b="1" dirty="0"/>
              <a:t>Reviewers</a:t>
            </a:r>
            <a:r>
              <a:rPr lang="en-MY" sz="1100" dirty="0"/>
              <a:t>.</a:t>
            </a:r>
          </a:p>
        </p:txBody>
      </p:sp>
    </p:spTree>
    <p:extLst>
      <p:ext uri="{BB962C8B-B14F-4D97-AF65-F5344CB8AC3E}">
        <p14:creationId xmlns:p14="http://schemas.microsoft.com/office/powerpoint/2010/main" val="3727672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B3C32-57BD-4C54-AB1E-D67E11C28163}"/>
              </a:ext>
            </a:extLst>
          </p:cNvPr>
          <p:cNvSpPr>
            <a:spLocks noGrp="1"/>
          </p:cNvSpPr>
          <p:nvPr>
            <p:ph type="title"/>
          </p:nvPr>
        </p:nvSpPr>
        <p:spPr>
          <a:xfrm>
            <a:off x="686834" y="591344"/>
            <a:ext cx="3200400" cy="5585619"/>
          </a:xfrm>
        </p:spPr>
        <p:txBody>
          <a:bodyPr>
            <a:normAutofit/>
          </a:bodyPr>
          <a:lstStyle/>
          <a:p>
            <a:r>
              <a:rPr lang="en-MY">
                <a:solidFill>
                  <a:srgbClr val="FFFFFF"/>
                </a:solidFill>
              </a:rPr>
              <a:t>Day 2: Preparing Illustrations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91F160-74EC-40D4-A3FA-00A20665952A}"/>
              </a:ext>
            </a:extLst>
          </p:cNvPr>
          <p:cNvSpPr>
            <a:spLocks noGrp="1"/>
          </p:cNvSpPr>
          <p:nvPr>
            <p:ph idx="1"/>
          </p:nvPr>
        </p:nvSpPr>
        <p:spPr>
          <a:xfrm>
            <a:off x="4447308" y="591344"/>
            <a:ext cx="6906491" cy="5585619"/>
          </a:xfrm>
        </p:spPr>
        <p:txBody>
          <a:bodyPr anchor="ctr">
            <a:normAutofit/>
          </a:bodyPr>
          <a:lstStyle/>
          <a:p>
            <a:r>
              <a:rPr lang="en-MY" sz="1800" dirty="0"/>
              <a:t>If you plan to include photographs or illustrations in your article, you will need to provide the journal publisher with </a:t>
            </a:r>
            <a:r>
              <a:rPr lang="en-MY" sz="1800" b="1" dirty="0">
                <a:solidFill>
                  <a:srgbClr val="FF0000"/>
                </a:solidFill>
              </a:rPr>
              <a:t>print-quality versions</a:t>
            </a:r>
            <a:r>
              <a:rPr lang="en-MY" sz="1800" dirty="0"/>
              <a:t>. You don’t need to include original illustrations in your initial submission; just a photocopy or scan of the illustration will do at this point.</a:t>
            </a:r>
          </a:p>
          <a:p>
            <a:r>
              <a:rPr lang="en-MY" sz="1800" dirty="0"/>
              <a:t>A frequent mistake that beginning authors make is assuming that an image that works on the web or in a newspaper can be used in a print journal or book. It can’t. The amount of detail in a web image is thousands of times less than that needed for a print journal.</a:t>
            </a:r>
          </a:p>
          <a:p>
            <a:r>
              <a:rPr lang="en-MY" sz="1800" dirty="0"/>
              <a:t>If you are scanning an original, be aware that the standard settings on most scanners will not be set high enough; a minimum of 300 dpi is usually required.</a:t>
            </a:r>
          </a:p>
          <a:p>
            <a:r>
              <a:rPr lang="en-MY" sz="1800" dirty="0"/>
              <a:t>Poor scans from books or from photocopies will rarely be accepted for publication.</a:t>
            </a:r>
          </a:p>
          <a:p>
            <a:r>
              <a:rPr lang="en-MY" sz="1800" dirty="0"/>
              <a:t>Plan in advance to procure good versions of your images since they may not be available for photographing when you want them. Archival items, in particular, are sometimes in process, moving, lost, or lent out, and so cannot be photographed.</a:t>
            </a:r>
          </a:p>
        </p:txBody>
      </p:sp>
    </p:spTree>
    <p:extLst>
      <p:ext uri="{BB962C8B-B14F-4D97-AF65-F5344CB8AC3E}">
        <p14:creationId xmlns:p14="http://schemas.microsoft.com/office/powerpoint/2010/main" val="10415866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63BC7-1359-4156-ADCC-4DEFC6C5FF6D}"/>
              </a:ext>
            </a:extLst>
          </p:cNvPr>
          <p:cNvSpPr>
            <a:spLocks noGrp="1"/>
          </p:cNvSpPr>
          <p:nvPr>
            <p:ph type="title"/>
          </p:nvPr>
        </p:nvSpPr>
        <p:spPr>
          <a:xfrm>
            <a:off x="686834" y="591344"/>
            <a:ext cx="3200400" cy="5585619"/>
          </a:xfrm>
        </p:spPr>
        <p:txBody>
          <a:bodyPr>
            <a:normAutofit/>
          </a:bodyPr>
          <a:lstStyle/>
          <a:p>
            <a:r>
              <a:rPr lang="en-MY">
                <a:solidFill>
                  <a:srgbClr val="FFFFFF"/>
                </a:solidFill>
              </a:rPr>
              <a:t>Day 3: Putting Your Article in the Journal’s Style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D3F5941-B12E-43F1-8C46-97973E3A0DF6}"/>
              </a:ext>
            </a:extLst>
          </p:cNvPr>
          <p:cNvSpPr>
            <a:spLocks noGrp="1"/>
          </p:cNvSpPr>
          <p:nvPr>
            <p:ph idx="1"/>
          </p:nvPr>
        </p:nvSpPr>
        <p:spPr>
          <a:xfrm>
            <a:off x="4447308" y="591344"/>
            <a:ext cx="6906491" cy="5585619"/>
          </a:xfrm>
        </p:spPr>
        <p:txBody>
          <a:bodyPr anchor="ctr">
            <a:normAutofit/>
          </a:bodyPr>
          <a:lstStyle/>
          <a:p>
            <a:r>
              <a:rPr lang="en-MY" sz="1600" dirty="0"/>
              <a:t>Some editors require that initial submissions appear in their journal’s style, some don’t, but as one</a:t>
            </a:r>
          </a:p>
          <a:p>
            <a:r>
              <a:rPr lang="en-MY" sz="1600" dirty="0"/>
              <a:t>journal editor said to me, “</a:t>
            </a:r>
            <a:r>
              <a:rPr lang="en-MY" sz="1600" b="1" dirty="0">
                <a:solidFill>
                  <a:srgbClr val="FF0000"/>
                </a:solidFill>
              </a:rPr>
              <a:t>When an article arrives in our style, it looks like something we would publish</a:t>
            </a:r>
            <a:r>
              <a:rPr lang="en-MY" sz="1600" dirty="0"/>
              <a:t>.”</a:t>
            </a:r>
          </a:p>
          <a:p>
            <a:r>
              <a:rPr lang="en-MY" sz="1600" dirty="0"/>
              <a:t>The easiest way to do this is to follow the instructions on the journal’s website or consult the style manual they use, of which there are four or five.</a:t>
            </a:r>
          </a:p>
          <a:p>
            <a:r>
              <a:rPr lang="en-MY" sz="1600" dirty="0"/>
              <a:t>Style manuals give detailed instructions for the preparation of academic materials. </a:t>
            </a:r>
          </a:p>
          <a:p>
            <a:r>
              <a:rPr lang="en-MY" sz="1600" dirty="0"/>
              <a:t>Each manual represents particular conventions of standardizing punctuation, spelling, foreign languages, capitalization, abbreviations, headings, quotations, numbers, names and terms, math, tables, figures, notes, and reference citations in text and references. </a:t>
            </a:r>
          </a:p>
          <a:p>
            <a:r>
              <a:rPr lang="en-MY" sz="1600" dirty="0"/>
              <a:t>style manuals ensure that all the articles in a journal or book are presented in a uniform manner. </a:t>
            </a:r>
          </a:p>
        </p:txBody>
      </p:sp>
    </p:spTree>
    <p:extLst>
      <p:ext uri="{BB962C8B-B14F-4D97-AF65-F5344CB8AC3E}">
        <p14:creationId xmlns:p14="http://schemas.microsoft.com/office/powerpoint/2010/main" val="9900162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04B72-C081-4245-B991-E93D7776E1EA}"/>
              </a:ext>
            </a:extLst>
          </p:cNvPr>
          <p:cNvSpPr>
            <a:spLocks noGrp="1"/>
          </p:cNvSpPr>
          <p:nvPr>
            <p:ph type="title"/>
          </p:nvPr>
        </p:nvSpPr>
        <p:spPr>
          <a:xfrm>
            <a:off x="686834" y="591344"/>
            <a:ext cx="3200400" cy="5585619"/>
          </a:xfrm>
        </p:spPr>
        <p:txBody>
          <a:bodyPr>
            <a:normAutofit/>
          </a:bodyPr>
          <a:lstStyle/>
          <a:p>
            <a:r>
              <a:rPr lang="en-MY">
                <a:solidFill>
                  <a:srgbClr val="FFFFFF"/>
                </a:solidFill>
              </a:rPr>
              <a:t>Day 4: Preparing the Final Print or Electronic Version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D7F92B3-B764-4CEB-9955-9A6555ACA6FB}"/>
              </a:ext>
            </a:extLst>
          </p:cNvPr>
          <p:cNvSpPr>
            <a:spLocks noGrp="1"/>
          </p:cNvSpPr>
          <p:nvPr>
            <p:ph idx="1"/>
          </p:nvPr>
        </p:nvSpPr>
        <p:spPr>
          <a:xfrm>
            <a:off x="4447308" y="591344"/>
            <a:ext cx="6906491" cy="5585619"/>
          </a:xfrm>
        </p:spPr>
        <p:txBody>
          <a:bodyPr anchor="ctr">
            <a:normAutofit/>
          </a:bodyPr>
          <a:lstStyle/>
          <a:p>
            <a:r>
              <a:rPr lang="en-MY" sz="2600" dirty="0"/>
              <a:t>Always follow the journal’s instructions to the letter. In the absence of clear instruction, follow the instructions below. You can place a check in the box when you have accomplished each one. </a:t>
            </a:r>
          </a:p>
          <a:p>
            <a:r>
              <a:rPr lang="en-MY" sz="2600" dirty="0"/>
              <a:t>Your name should appear nowhere in the article, including the citations.</a:t>
            </a:r>
          </a:p>
        </p:txBody>
      </p:sp>
    </p:spTree>
    <p:extLst>
      <p:ext uri="{BB962C8B-B14F-4D97-AF65-F5344CB8AC3E}">
        <p14:creationId xmlns:p14="http://schemas.microsoft.com/office/powerpoint/2010/main" val="20820230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835CD-71A6-4CF2-B44D-626B8A0DFBB2}"/>
              </a:ext>
            </a:extLst>
          </p:cNvPr>
          <p:cNvPicPr>
            <a:picLocks noChangeAspect="1"/>
          </p:cNvPicPr>
          <p:nvPr/>
        </p:nvPicPr>
        <p:blipFill>
          <a:blip r:embed="rId2"/>
          <a:stretch>
            <a:fillRect/>
          </a:stretch>
        </p:blipFill>
        <p:spPr>
          <a:xfrm>
            <a:off x="920255" y="130247"/>
            <a:ext cx="9915706" cy="6727753"/>
          </a:xfrm>
          <a:prstGeom prst="rect">
            <a:avLst/>
          </a:prstGeom>
        </p:spPr>
      </p:pic>
    </p:spTree>
    <p:extLst>
      <p:ext uri="{BB962C8B-B14F-4D97-AF65-F5344CB8AC3E}">
        <p14:creationId xmlns:p14="http://schemas.microsoft.com/office/powerpoint/2010/main" val="22302826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ECB918-621D-4881-B32B-EC6605AD7F70}"/>
              </a:ext>
            </a:extLst>
          </p:cNvPr>
          <p:cNvPicPr>
            <a:picLocks noChangeAspect="1"/>
          </p:cNvPicPr>
          <p:nvPr/>
        </p:nvPicPr>
        <p:blipFill>
          <a:blip r:embed="rId2"/>
          <a:stretch>
            <a:fillRect/>
          </a:stretch>
        </p:blipFill>
        <p:spPr>
          <a:xfrm>
            <a:off x="1172973" y="365881"/>
            <a:ext cx="9406932" cy="5875527"/>
          </a:xfrm>
          <a:prstGeom prst="rect">
            <a:avLst/>
          </a:prstGeom>
        </p:spPr>
      </p:pic>
    </p:spTree>
    <p:extLst>
      <p:ext uri="{BB962C8B-B14F-4D97-AF65-F5344CB8AC3E}">
        <p14:creationId xmlns:p14="http://schemas.microsoft.com/office/powerpoint/2010/main" val="25407596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1127F-C3DF-4D85-B09F-93E320A7F3E2}"/>
              </a:ext>
            </a:extLst>
          </p:cNvPr>
          <p:cNvSpPr>
            <a:spLocks noGrp="1"/>
          </p:cNvSpPr>
          <p:nvPr>
            <p:ph type="title"/>
          </p:nvPr>
        </p:nvSpPr>
        <p:spPr>
          <a:xfrm>
            <a:off x="686834" y="591344"/>
            <a:ext cx="3200400" cy="5585619"/>
          </a:xfrm>
        </p:spPr>
        <p:txBody>
          <a:bodyPr>
            <a:normAutofit/>
          </a:bodyPr>
          <a:lstStyle/>
          <a:p>
            <a:r>
              <a:rPr lang="en-MY">
                <a:solidFill>
                  <a:srgbClr val="FFFFFF"/>
                </a:solidFill>
              </a:rPr>
              <a:t>Day 5: Send and Celebrate!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B449013-CAED-4D1D-9EC0-99743FAE972C}"/>
              </a:ext>
            </a:extLst>
          </p:cNvPr>
          <p:cNvSpPr>
            <a:spLocks noGrp="1"/>
          </p:cNvSpPr>
          <p:nvPr>
            <p:ph idx="1"/>
          </p:nvPr>
        </p:nvSpPr>
        <p:spPr>
          <a:xfrm>
            <a:off x="4447308" y="591344"/>
            <a:ext cx="6906491" cy="5585619"/>
          </a:xfrm>
        </p:spPr>
        <p:txBody>
          <a:bodyPr anchor="ctr">
            <a:normAutofit/>
          </a:bodyPr>
          <a:lstStyle/>
          <a:p>
            <a:r>
              <a:rPr lang="en-MY" dirty="0"/>
              <a:t>Submit that electronic document online. Or, seal that envelope, walk it to the nearest post office, and drop it in the mailbox. Then go celebrate! You deserve it. You have just accomplished something many people dream of and never accomplish. You have joined those brave souls who have had the courage to send their writing to an actual publisher. Well done!</a:t>
            </a:r>
          </a:p>
        </p:txBody>
      </p:sp>
    </p:spTree>
    <p:extLst>
      <p:ext uri="{BB962C8B-B14F-4D97-AF65-F5344CB8AC3E}">
        <p14:creationId xmlns:p14="http://schemas.microsoft.com/office/powerpoint/2010/main" val="28705123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C5DB-4A29-41BF-A448-E0F3A2D4DCDC}"/>
              </a:ext>
            </a:extLst>
          </p:cNvPr>
          <p:cNvSpPr>
            <a:spLocks noGrp="1"/>
          </p:cNvSpPr>
          <p:nvPr>
            <p:ph type="title"/>
          </p:nvPr>
        </p:nvSpPr>
        <p:spPr/>
        <p:txBody>
          <a:bodyPr/>
          <a:lstStyle/>
          <a:p>
            <a:r>
              <a:rPr lang="en-MY" dirty="0"/>
              <a:t>Week X: Responding to Journal Decisions</a:t>
            </a:r>
          </a:p>
        </p:txBody>
      </p:sp>
      <p:pic>
        <p:nvPicPr>
          <p:cNvPr id="5" name="Picture 4">
            <a:extLst>
              <a:ext uri="{FF2B5EF4-FFF2-40B4-BE49-F238E27FC236}">
                <a16:creationId xmlns:a16="http://schemas.microsoft.com/office/drawing/2014/main" id="{4034C2FB-82F4-44F0-9004-12651B3F3163}"/>
              </a:ext>
            </a:extLst>
          </p:cNvPr>
          <p:cNvPicPr>
            <a:picLocks noChangeAspect="1"/>
          </p:cNvPicPr>
          <p:nvPr/>
        </p:nvPicPr>
        <p:blipFill>
          <a:blip r:embed="rId2"/>
          <a:stretch>
            <a:fillRect/>
          </a:stretch>
        </p:blipFill>
        <p:spPr>
          <a:xfrm>
            <a:off x="324418" y="699081"/>
            <a:ext cx="11392058" cy="5726885"/>
          </a:xfrm>
          <a:prstGeom prst="rect">
            <a:avLst/>
          </a:prstGeom>
        </p:spPr>
      </p:pic>
    </p:spTree>
    <p:extLst>
      <p:ext uri="{BB962C8B-B14F-4D97-AF65-F5344CB8AC3E}">
        <p14:creationId xmlns:p14="http://schemas.microsoft.com/office/powerpoint/2010/main" val="398192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sing Red Ink on Yellow Paper for Memory Enhancement – Rants ...">
            <a:extLst>
              <a:ext uri="{FF2B5EF4-FFF2-40B4-BE49-F238E27FC236}">
                <a16:creationId xmlns:a16="http://schemas.microsoft.com/office/drawing/2014/main" id="{67170A7A-5EDD-47C8-99F2-D4657647C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156" y="476385"/>
            <a:ext cx="4684815" cy="5905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irl Writing on the Sofa Free Stock Photo | picjumbo">
            <a:extLst>
              <a:ext uri="{FF2B5EF4-FFF2-40B4-BE49-F238E27FC236}">
                <a16:creationId xmlns:a16="http://schemas.microsoft.com/office/drawing/2014/main" id="{FFA62512-B026-45E7-B179-B7770FF3D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1454944"/>
            <a:ext cx="5932955" cy="394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0984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6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1314B5-6C5A-49BE-8C55-BD128FA25525}"/>
              </a:ext>
            </a:extLst>
          </p:cNvPr>
          <p:cNvPicPr>
            <a:picLocks noChangeAspect="1"/>
          </p:cNvPicPr>
          <p:nvPr/>
        </p:nvPicPr>
        <p:blipFill>
          <a:blip r:embed="rId2"/>
          <a:stretch>
            <a:fillRect/>
          </a:stretch>
        </p:blipFill>
        <p:spPr>
          <a:xfrm>
            <a:off x="6924632" y="643467"/>
            <a:ext cx="4122589" cy="5571066"/>
          </a:xfrm>
          <a:prstGeom prst="rect">
            <a:avLst/>
          </a:prstGeom>
        </p:spPr>
      </p:pic>
      <p:sp>
        <p:nvSpPr>
          <p:cNvPr id="16" name="Rectangle 15">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Writing Your Journal Article in 12 Weeks: A Guide to Academic ...">
            <a:extLst>
              <a:ext uri="{FF2B5EF4-FFF2-40B4-BE49-F238E27FC236}">
                <a16:creationId xmlns:a16="http://schemas.microsoft.com/office/drawing/2014/main" id="{E8F89481-42BD-4002-9F7B-C262E729EE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29" r="2" b="9850"/>
          <a:stretch/>
        </p:blipFill>
        <p:spPr bwMode="auto">
          <a:xfrm>
            <a:off x="641180" y="772050"/>
            <a:ext cx="5129784" cy="531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1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07EC0B-6F18-4CC6-A161-42CC6FAB2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5C865-B84C-4921-BE61-A09B0D356E31}"/>
              </a:ext>
            </a:extLst>
          </p:cNvPr>
          <p:cNvSpPr>
            <a:spLocks noGrp="1"/>
          </p:cNvSpPr>
          <p:nvPr>
            <p:ph type="title"/>
          </p:nvPr>
        </p:nvSpPr>
        <p:spPr>
          <a:xfrm>
            <a:off x="6751320" y="4586599"/>
            <a:ext cx="4869179" cy="1325563"/>
          </a:xfrm>
        </p:spPr>
        <p:txBody>
          <a:bodyPr anchor="t">
            <a:normAutofit/>
          </a:bodyPr>
          <a:lstStyle/>
          <a:p>
            <a:r>
              <a:rPr lang="en-MY" sz="3600">
                <a:solidFill>
                  <a:schemeClr val="tx2"/>
                </a:solidFill>
              </a:rPr>
              <a:t>Develop a habit of writing</a:t>
            </a:r>
          </a:p>
        </p:txBody>
      </p:sp>
      <p:pic>
        <p:nvPicPr>
          <p:cNvPr id="5" name="Picture 4">
            <a:extLst>
              <a:ext uri="{FF2B5EF4-FFF2-40B4-BE49-F238E27FC236}">
                <a16:creationId xmlns:a16="http://schemas.microsoft.com/office/drawing/2014/main" id="{188D743D-0C30-4388-92DB-29F84C2783BD}"/>
              </a:ext>
            </a:extLst>
          </p:cNvPr>
          <p:cNvPicPr>
            <a:picLocks noChangeAspect="1"/>
          </p:cNvPicPr>
          <p:nvPr/>
        </p:nvPicPr>
        <p:blipFill rotWithShape="1">
          <a:blip r:embed="rId2"/>
          <a:srcRect l="38435" r="1" b="1"/>
          <a:stretch/>
        </p:blipFill>
        <p:spPr>
          <a:xfrm>
            <a:off x="-1" y="10"/>
            <a:ext cx="6324601" cy="6857264"/>
          </a:xfrm>
          <a:prstGeom prst="rect">
            <a:avLst/>
          </a:prstGeom>
        </p:spPr>
      </p:pic>
      <p:grpSp>
        <p:nvGrpSpPr>
          <p:cNvPr id="11" name="Group 10">
            <a:extLst>
              <a:ext uri="{FF2B5EF4-FFF2-40B4-BE49-F238E27FC236}">
                <a16:creationId xmlns:a16="http://schemas.microsoft.com/office/drawing/2014/main" id="{2F263D67-9B31-4F2B-B228-27FD3112D7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423049" cy="6858001"/>
            <a:chOff x="0" y="0"/>
            <a:chExt cx="6423049" cy="6858001"/>
          </a:xfrm>
        </p:grpSpPr>
        <p:sp>
          <p:nvSpPr>
            <p:cNvPr id="12" name="Freeform: Shape 11">
              <a:extLst>
                <a:ext uri="{FF2B5EF4-FFF2-40B4-BE49-F238E27FC236}">
                  <a16:creationId xmlns:a16="http://schemas.microsoft.com/office/drawing/2014/main" id="{00DF1CD8-441E-4077-9B3C-7E96D92E0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3" name="Freeform: Shape 12">
              <a:extLst>
                <a:ext uri="{FF2B5EF4-FFF2-40B4-BE49-F238E27FC236}">
                  <a16:creationId xmlns:a16="http://schemas.microsoft.com/office/drawing/2014/main" id="{DE9C0434-209D-4C7E-BE2D-26B74B698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 name="Freeform: Shape 13">
              <a:extLst>
                <a:ext uri="{FF2B5EF4-FFF2-40B4-BE49-F238E27FC236}">
                  <a16:creationId xmlns:a16="http://schemas.microsoft.com/office/drawing/2014/main" id="{BA29CD07-3C0C-426E-8C5F-2382575AC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5" name="Freeform: Shape 14">
              <a:extLst>
                <a:ext uri="{FF2B5EF4-FFF2-40B4-BE49-F238E27FC236}">
                  <a16:creationId xmlns:a16="http://schemas.microsoft.com/office/drawing/2014/main" id="{BB937BE4-F949-4583-8DF7-F3EE5BA02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6" name="Freeform: Shape 15">
              <a:extLst>
                <a:ext uri="{FF2B5EF4-FFF2-40B4-BE49-F238E27FC236}">
                  <a16:creationId xmlns:a16="http://schemas.microsoft.com/office/drawing/2014/main" id="{B6EBAF51-610B-41B6-9517-1518958C7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3" name="Content Placeholder 2">
            <a:extLst>
              <a:ext uri="{FF2B5EF4-FFF2-40B4-BE49-F238E27FC236}">
                <a16:creationId xmlns:a16="http://schemas.microsoft.com/office/drawing/2014/main" id="{89BD5805-17A9-4A2D-BC48-2367735DD0AE}"/>
              </a:ext>
            </a:extLst>
          </p:cNvPr>
          <p:cNvSpPr>
            <a:spLocks noGrp="1"/>
          </p:cNvSpPr>
          <p:nvPr>
            <p:ph idx="1"/>
          </p:nvPr>
        </p:nvSpPr>
        <p:spPr>
          <a:xfrm>
            <a:off x="6751321" y="1382165"/>
            <a:ext cx="4869179" cy="3047946"/>
          </a:xfrm>
        </p:spPr>
        <p:txBody>
          <a:bodyPr anchor="b">
            <a:normAutofit/>
          </a:bodyPr>
          <a:lstStyle/>
          <a:p>
            <a:r>
              <a:rPr lang="en-MY" sz="1800">
                <a:solidFill>
                  <a:schemeClr val="tx2"/>
                </a:solidFill>
              </a:rPr>
              <a:t>The point of writing regularly is to develop a habit of writing, and part of that is having a habitual writing spot. Use the chart below to indicate your writing sites.</a:t>
            </a:r>
          </a:p>
        </p:txBody>
      </p:sp>
    </p:spTree>
    <p:extLst>
      <p:ext uri="{BB962C8B-B14F-4D97-AF65-F5344CB8AC3E}">
        <p14:creationId xmlns:p14="http://schemas.microsoft.com/office/powerpoint/2010/main" val="18787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004A84-A8A2-4785-84CB-4021F23A9C73}"/>
              </a:ext>
            </a:extLst>
          </p:cNvPr>
          <p:cNvSpPr>
            <a:spLocks noGrp="1"/>
          </p:cNvSpPr>
          <p:nvPr>
            <p:ph type="title"/>
          </p:nvPr>
        </p:nvSpPr>
        <p:spPr>
          <a:xfrm>
            <a:off x="686834" y="1153572"/>
            <a:ext cx="3200400" cy="4461163"/>
          </a:xfrm>
        </p:spPr>
        <p:txBody>
          <a:bodyPr>
            <a:normAutofit/>
          </a:bodyPr>
          <a:lstStyle/>
          <a:p>
            <a:r>
              <a:rPr lang="en-MY" dirty="0">
                <a:solidFill>
                  <a:srgbClr val="FFFFFF"/>
                </a:solidFill>
              </a:rPr>
              <a:t>Anticipating Writing Obstacles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07FBFB4-FEBA-4D88-82DC-40FE06FF1851}"/>
              </a:ext>
            </a:extLst>
          </p:cNvPr>
          <p:cNvSpPr>
            <a:spLocks noGrp="1"/>
          </p:cNvSpPr>
          <p:nvPr>
            <p:ph idx="1"/>
          </p:nvPr>
        </p:nvSpPr>
        <p:spPr>
          <a:xfrm>
            <a:off x="4447308" y="591344"/>
            <a:ext cx="6906491" cy="5585619"/>
          </a:xfrm>
        </p:spPr>
        <p:txBody>
          <a:bodyPr anchor="ctr">
            <a:normAutofit/>
          </a:bodyPr>
          <a:lstStyle/>
          <a:p>
            <a:r>
              <a:rPr lang="en-MY" sz="2400"/>
              <a:t>Obstacle No. 1: I really am too busy!</a:t>
            </a:r>
            <a:endParaRPr lang="ar-IQ" sz="2400"/>
          </a:p>
          <a:p>
            <a:r>
              <a:rPr lang="en-MY" sz="2400"/>
              <a:t>Obstacle No. 2: Teaching preparation takes up all my extra time.</a:t>
            </a:r>
            <a:endParaRPr lang="ar-IQ" sz="2400"/>
          </a:p>
          <a:p>
            <a:r>
              <a:rPr lang="en-MY" sz="2400"/>
              <a:t>Obstacle No. 3: I will write just as soon as (fill in the blank).</a:t>
            </a:r>
          </a:p>
          <a:p>
            <a:r>
              <a:rPr lang="en-MY" sz="2400"/>
              <a:t>Obstacle No. 4: I’m too depressed to write.</a:t>
            </a:r>
          </a:p>
          <a:p>
            <a:r>
              <a:rPr lang="en-MY" sz="2400"/>
              <a:t>Obstacle No. 5: I’m going to make writing my number one goal in life.</a:t>
            </a:r>
          </a:p>
          <a:p>
            <a:r>
              <a:rPr lang="en-MY" sz="2400"/>
              <a:t>Obstacle No. 6: I couldn’t get to my writing site.</a:t>
            </a:r>
          </a:p>
          <a:p>
            <a:r>
              <a:rPr lang="en-MY" sz="2400"/>
              <a:t>Obstacle No. 7: I have to read just one more book.</a:t>
            </a:r>
          </a:p>
          <a:p>
            <a:r>
              <a:rPr lang="en-MY" sz="2400"/>
              <a:t>Obstacle No. 8: I just can’t get started.</a:t>
            </a:r>
          </a:p>
          <a:p>
            <a:r>
              <a:rPr lang="en-MY" sz="2400"/>
              <a:t>Obstacle No. 9: I’m afraid of writing because my idea is very controversial or emotional.</a:t>
            </a:r>
          </a:p>
        </p:txBody>
      </p:sp>
    </p:spTree>
    <p:extLst>
      <p:ext uri="{BB962C8B-B14F-4D97-AF65-F5344CB8AC3E}">
        <p14:creationId xmlns:p14="http://schemas.microsoft.com/office/powerpoint/2010/main" val="234350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BD70C27-897A-4323-A9DA-FDE0BD28D47E}"/>
              </a:ext>
            </a:extLst>
          </p:cNvPr>
          <p:cNvSpPr>
            <a:spLocks noGrp="1"/>
          </p:cNvSpPr>
          <p:nvPr>
            <p:ph type="title"/>
          </p:nvPr>
        </p:nvSpPr>
        <p:spPr>
          <a:xfrm>
            <a:off x="686834" y="1153572"/>
            <a:ext cx="3200400" cy="4461163"/>
          </a:xfrm>
        </p:spPr>
        <p:txBody>
          <a:bodyPr>
            <a:normAutofit/>
          </a:bodyPr>
          <a:lstStyle/>
          <a:p>
            <a:r>
              <a:rPr lang="en-MY" dirty="0">
                <a:solidFill>
                  <a:srgbClr val="FFFFFF"/>
                </a:solidFill>
              </a:rPr>
              <a:t>Anticipating Writing Obstacles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42BA60C-C485-4E65-BEC7-66BB669C8159}"/>
              </a:ext>
            </a:extLst>
          </p:cNvPr>
          <p:cNvSpPr>
            <a:spLocks noGrp="1"/>
          </p:cNvSpPr>
          <p:nvPr>
            <p:ph idx="1"/>
          </p:nvPr>
        </p:nvSpPr>
        <p:spPr>
          <a:xfrm>
            <a:off x="4447308" y="591344"/>
            <a:ext cx="6906491" cy="5585619"/>
          </a:xfrm>
        </p:spPr>
        <p:txBody>
          <a:bodyPr anchor="ctr">
            <a:normAutofit/>
          </a:bodyPr>
          <a:lstStyle/>
          <a:p>
            <a:r>
              <a:rPr lang="en-MY" sz="2600"/>
              <a:t>Obstacle No. 10: I’m afraid of writing because publication is so permanent.</a:t>
            </a:r>
          </a:p>
          <a:p>
            <a:r>
              <a:rPr lang="en-MY" sz="2600"/>
              <a:t>Obstacle No. 11: I’m not in the right mood to write.</a:t>
            </a:r>
          </a:p>
          <a:p>
            <a:r>
              <a:rPr lang="en-MY" sz="2600"/>
              <a:t>Obstacle No. 12: My childcare responsibilities are preventing me from writing.</a:t>
            </a:r>
          </a:p>
          <a:p>
            <a:r>
              <a:rPr lang="en-MY" sz="2600"/>
              <a:t>Obstacle No. 13: I really can’t move forward on this writing project.</a:t>
            </a:r>
          </a:p>
          <a:p>
            <a:r>
              <a:rPr lang="en-MY" sz="2600"/>
              <a:t>Obstacle No. 14: I can’t write because my idea sucks.</a:t>
            </a:r>
          </a:p>
          <a:p>
            <a:r>
              <a:rPr lang="en-MY" sz="2600"/>
              <a:t>Obstacle No 15: My thesis advisor is more of an obstacle than an aid.</a:t>
            </a:r>
          </a:p>
          <a:p>
            <a:r>
              <a:rPr lang="en-MY" sz="2600"/>
              <a:t>Obstacle No. 16: I can’t sit still.</a:t>
            </a:r>
          </a:p>
        </p:txBody>
      </p:sp>
    </p:spTree>
    <p:extLst>
      <p:ext uri="{BB962C8B-B14F-4D97-AF65-F5344CB8AC3E}">
        <p14:creationId xmlns:p14="http://schemas.microsoft.com/office/powerpoint/2010/main" val="322278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29DB0DF-2F62-4B2C-8E12-9C3A63143CF7}"/>
              </a:ext>
            </a:extLst>
          </p:cNvPr>
          <p:cNvSpPr>
            <a:spLocks noGrp="1"/>
          </p:cNvSpPr>
          <p:nvPr>
            <p:ph type="title"/>
          </p:nvPr>
        </p:nvSpPr>
        <p:spPr>
          <a:xfrm>
            <a:off x="686834" y="1153572"/>
            <a:ext cx="3200400" cy="4461163"/>
          </a:xfrm>
        </p:spPr>
        <p:txBody>
          <a:bodyPr>
            <a:normAutofit/>
          </a:bodyPr>
          <a:lstStyle/>
          <a:p>
            <a:r>
              <a:rPr lang="en-MY" dirty="0">
                <a:solidFill>
                  <a:srgbClr val="FFFFFF"/>
                </a:solidFill>
              </a:rPr>
              <a:t>Anticipating Writing Obstacles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030A6F2-F735-4F71-A9A9-618A7524C574}"/>
              </a:ext>
            </a:extLst>
          </p:cNvPr>
          <p:cNvSpPr>
            <a:spLocks noGrp="1"/>
          </p:cNvSpPr>
          <p:nvPr>
            <p:ph idx="1"/>
          </p:nvPr>
        </p:nvSpPr>
        <p:spPr>
          <a:xfrm>
            <a:off x="4447308" y="591344"/>
            <a:ext cx="6906491" cy="5585619"/>
          </a:xfrm>
        </p:spPr>
        <p:txBody>
          <a:bodyPr anchor="ctr">
            <a:normAutofit/>
          </a:bodyPr>
          <a:lstStyle/>
          <a:p>
            <a:r>
              <a:rPr lang="en-MY" sz="2400"/>
              <a:t>Obstacle No. 17: I feel guilty about not writing.</a:t>
            </a:r>
          </a:p>
          <a:p>
            <a:r>
              <a:rPr lang="en-MY" sz="2400"/>
              <a:t>Obstacle No 18: I write so slowly that I never seem to get much done.</a:t>
            </a:r>
          </a:p>
          <a:p>
            <a:r>
              <a:rPr lang="en-MY" sz="2400"/>
              <a:t>Obstacle No. 19: If I have a long, productive writing day, somehow it is harder to get started the next day, rather than easier.</a:t>
            </a:r>
          </a:p>
          <a:p>
            <a:r>
              <a:rPr lang="en-MY" sz="2400"/>
              <a:t>Obstacle No. 20: I know my writing habits are bad, but that’s just who I am and I can’t/don’t want to change.</a:t>
            </a:r>
          </a:p>
          <a:p>
            <a:r>
              <a:rPr lang="en-MY" sz="2400"/>
              <a:t>Obstacle No. 21: I am eager to write but I don’t have the material or scholarly resources.</a:t>
            </a:r>
          </a:p>
          <a:p>
            <a:r>
              <a:rPr lang="en-MY" sz="2400"/>
              <a:t>Obstacle No. 22: I have to make progress on several writing projects at the same time, and I am in a panic.</a:t>
            </a:r>
          </a:p>
        </p:txBody>
      </p:sp>
    </p:spTree>
    <p:extLst>
      <p:ext uri="{BB962C8B-B14F-4D97-AF65-F5344CB8AC3E}">
        <p14:creationId xmlns:p14="http://schemas.microsoft.com/office/powerpoint/2010/main" val="3128495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839D8D5-0ABA-4E27-8D83-46407DFAC4C1}"/>
              </a:ext>
            </a:extLst>
          </p:cNvPr>
          <p:cNvSpPr>
            <a:spLocks noGrp="1"/>
          </p:cNvSpPr>
          <p:nvPr>
            <p:ph type="title"/>
          </p:nvPr>
        </p:nvSpPr>
        <p:spPr>
          <a:xfrm>
            <a:off x="686834" y="1153572"/>
            <a:ext cx="3200400" cy="4461163"/>
          </a:xfrm>
        </p:spPr>
        <p:txBody>
          <a:bodyPr>
            <a:normAutofit/>
          </a:bodyPr>
          <a:lstStyle/>
          <a:p>
            <a:r>
              <a:rPr lang="en-MY" dirty="0">
                <a:solidFill>
                  <a:srgbClr val="FFFFFF"/>
                </a:solidFill>
              </a:rPr>
              <a:t>Anticipating Writing Obstacles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3C97E4-F3F5-4E39-8AE1-92ED437C17C1}"/>
              </a:ext>
            </a:extLst>
          </p:cNvPr>
          <p:cNvSpPr>
            <a:spLocks noGrp="1"/>
          </p:cNvSpPr>
          <p:nvPr>
            <p:ph idx="1"/>
          </p:nvPr>
        </p:nvSpPr>
        <p:spPr>
          <a:xfrm>
            <a:off x="4447308" y="591344"/>
            <a:ext cx="6906491" cy="5585619"/>
          </a:xfrm>
        </p:spPr>
        <p:txBody>
          <a:bodyPr anchor="ctr">
            <a:normAutofit/>
          </a:bodyPr>
          <a:lstStyle/>
          <a:p>
            <a:r>
              <a:rPr lang="en-MY" sz="2400"/>
              <a:t>Obstacle No. 23: I would love to ask someone to read and comment on my work but everyone seems so busy and I don’t want to bother them.</a:t>
            </a:r>
          </a:p>
          <a:p>
            <a:r>
              <a:rPr lang="en-MY" sz="2400"/>
              <a:t>Obstacle No. 24: I’m beginning to wonder if being a professor is really the career for me, so what’s the point of writing? I probably won’t get a job anyway.</a:t>
            </a:r>
          </a:p>
          <a:p>
            <a:r>
              <a:rPr lang="en-MY" sz="2400"/>
              <a:t>Obstacle No. 25: I’m not smart enough to do this kind of work.</a:t>
            </a:r>
          </a:p>
          <a:p>
            <a:r>
              <a:rPr lang="en-MY" sz="2400"/>
              <a:t>Obstacle No. 26: I get distracted by web surfing, e-mailing, and text messaging.</a:t>
            </a:r>
          </a:p>
          <a:p>
            <a:r>
              <a:rPr lang="en-MY" sz="2400"/>
              <a:t>Obstacle No. 27: It is so difficult to write in English!</a:t>
            </a:r>
          </a:p>
          <a:p>
            <a:r>
              <a:rPr lang="en-MY" sz="2400"/>
              <a:t>Obstacle No. 28: I need big blocks of time to write, and my schedule doesn’t allow such blocks.</a:t>
            </a:r>
          </a:p>
          <a:p>
            <a:endParaRPr lang="en-MY" sz="2400"/>
          </a:p>
        </p:txBody>
      </p:sp>
    </p:spTree>
    <p:extLst>
      <p:ext uri="{BB962C8B-B14F-4D97-AF65-F5344CB8AC3E}">
        <p14:creationId xmlns:p14="http://schemas.microsoft.com/office/powerpoint/2010/main" val="289854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79BFA7-B565-4A46-BA9E-169E17CF00F6}"/>
              </a:ext>
            </a:extLst>
          </p:cNvPr>
          <p:cNvPicPr>
            <a:picLocks noChangeAspect="1"/>
          </p:cNvPicPr>
          <p:nvPr/>
        </p:nvPicPr>
        <p:blipFill>
          <a:blip r:embed="rId2"/>
          <a:stretch>
            <a:fillRect/>
          </a:stretch>
        </p:blipFill>
        <p:spPr>
          <a:xfrm>
            <a:off x="944941" y="874290"/>
            <a:ext cx="10906125" cy="4857750"/>
          </a:xfrm>
          <a:prstGeom prst="rect">
            <a:avLst/>
          </a:prstGeom>
        </p:spPr>
      </p:pic>
    </p:spTree>
    <p:extLst>
      <p:ext uri="{BB962C8B-B14F-4D97-AF65-F5344CB8AC3E}">
        <p14:creationId xmlns:p14="http://schemas.microsoft.com/office/powerpoint/2010/main" val="308066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E0C673-132A-4142-B176-FA2164EC3753}"/>
              </a:ext>
            </a:extLst>
          </p:cNvPr>
          <p:cNvPicPr>
            <a:picLocks noChangeAspect="1"/>
          </p:cNvPicPr>
          <p:nvPr/>
        </p:nvPicPr>
        <p:blipFill>
          <a:blip r:embed="rId2"/>
          <a:stretch>
            <a:fillRect/>
          </a:stretch>
        </p:blipFill>
        <p:spPr>
          <a:xfrm>
            <a:off x="716385" y="806042"/>
            <a:ext cx="11010900" cy="4876800"/>
          </a:xfrm>
          <a:prstGeom prst="rect">
            <a:avLst/>
          </a:prstGeom>
        </p:spPr>
      </p:pic>
    </p:spTree>
    <p:extLst>
      <p:ext uri="{BB962C8B-B14F-4D97-AF65-F5344CB8AC3E}">
        <p14:creationId xmlns:p14="http://schemas.microsoft.com/office/powerpoint/2010/main" val="2439416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71D1F8-9AB6-46BE-84FF-25E8E3149A11}"/>
              </a:ext>
            </a:extLst>
          </p:cNvPr>
          <p:cNvPicPr>
            <a:picLocks noChangeAspect="1"/>
          </p:cNvPicPr>
          <p:nvPr/>
        </p:nvPicPr>
        <p:blipFill>
          <a:blip r:embed="rId2"/>
          <a:stretch>
            <a:fillRect/>
          </a:stretch>
        </p:blipFill>
        <p:spPr>
          <a:xfrm>
            <a:off x="693708" y="1014456"/>
            <a:ext cx="11039475" cy="2647950"/>
          </a:xfrm>
          <a:prstGeom prst="rect">
            <a:avLst/>
          </a:prstGeom>
        </p:spPr>
      </p:pic>
    </p:spTree>
    <p:extLst>
      <p:ext uri="{BB962C8B-B14F-4D97-AF65-F5344CB8AC3E}">
        <p14:creationId xmlns:p14="http://schemas.microsoft.com/office/powerpoint/2010/main" val="229860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0750-E6CD-46B6-8E32-1ACC583ACF5B}"/>
              </a:ext>
            </a:extLst>
          </p:cNvPr>
          <p:cNvSpPr>
            <a:spLocks noGrp="1"/>
          </p:cNvSpPr>
          <p:nvPr>
            <p:ph type="title"/>
          </p:nvPr>
        </p:nvSpPr>
        <p:spPr>
          <a:xfrm>
            <a:off x="4941535" y="640081"/>
            <a:ext cx="6610383" cy="3497021"/>
          </a:xfrm>
          <a:noFill/>
        </p:spPr>
        <p:txBody>
          <a:bodyPr vert="horz" lIns="91440" tIns="45720" rIns="91440" bIns="45720" rtlCol="0" anchor="b">
            <a:normAutofit/>
          </a:bodyPr>
          <a:lstStyle/>
          <a:p>
            <a:r>
              <a:rPr lang="en-US" sz="6000"/>
              <a:t>Writing Your Journal Article in 12 Weeks</a:t>
            </a:r>
          </a:p>
        </p:txBody>
      </p:sp>
      <p:sp>
        <p:nvSpPr>
          <p:cNvPr id="71" name="Rectangle 70">
            <a:extLst>
              <a:ext uri="{FF2B5EF4-FFF2-40B4-BE49-F238E27FC236}">
                <a16:creationId xmlns:a16="http://schemas.microsoft.com/office/drawing/2014/main" id="{707744A9-B1DD-4F76-B3B2-02A51E6DF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8">
            <a:extLst>
              <a:ext uri="{FF2B5EF4-FFF2-40B4-BE49-F238E27FC236}">
                <a16:creationId xmlns:a16="http://schemas.microsoft.com/office/drawing/2014/main" id="{09F52C97-D8A0-4C58-9D04-B8733EE38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36" y="644333"/>
            <a:ext cx="3343935" cy="556933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riting Your Journal Article in 12 Weeks : A Guide to Academic ...">
            <a:extLst>
              <a:ext uri="{FF2B5EF4-FFF2-40B4-BE49-F238E27FC236}">
                <a16:creationId xmlns:a16="http://schemas.microsoft.com/office/drawing/2014/main" id="{672A504D-01E0-4888-B136-7D29DAA95B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53" r="11059" b="2"/>
          <a:stretch/>
        </p:blipFill>
        <p:spPr bwMode="auto">
          <a:xfrm>
            <a:off x="809243" y="809244"/>
            <a:ext cx="3017520" cy="523951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638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56FF9B-977F-4317-BBE6-7EE4B66A04FB}"/>
              </a:ext>
            </a:extLst>
          </p:cNvPr>
          <p:cNvPicPr>
            <a:picLocks noChangeAspect="1"/>
          </p:cNvPicPr>
          <p:nvPr/>
        </p:nvPicPr>
        <p:blipFill>
          <a:blip r:embed="rId2"/>
          <a:stretch>
            <a:fillRect/>
          </a:stretch>
        </p:blipFill>
        <p:spPr>
          <a:xfrm>
            <a:off x="3938050" y="0"/>
            <a:ext cx="3711893" cy="6858000"/>
          </a:xfrm>
          <a:prstGeom prst="rect">
            <a:avLst/>
          </a:prstGeom>
        </p:spPr>
      </p:pic>
    </p:spTree>
    <p:extLst>
      <p:ext uri="{BB962C8B-B14F-4D97-AF65-F5344CB8AC3E}">
        <p14:creationId xmlns:p14="http://schemas.microsoft.com/office/powerpoint/2010/main" val="160872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D412-1E92-4670-AA5D-DE8C6F7C3E48}"/>
              </a:ext>
            </a:extLst>
          </p:cNvPr>
          <p:cNvSpPr>
            <a:spLocks noGrp="1"/>
          </p:cNvSpPr>
          <p:nvPr>
            <p:ph type="title"/>
          </p:nvPr>
        </p:nvSpPr>
        <p:spPr/>
        <p:txBody>
          <a:bodyPr/>
          <a:lstStyle/>
          <a:p>
            <a:r>
              <a:rPr lang="en-US" dirty="0"/>
              <a:t>Revision</a:t>
            </a:r>
            <a:endParaRPr lang="en-MY" dirty="0"/>
          </a:p>
        </p:txBody>
      </p:sp>
      <p:sp>
        <p:nvSpPr>
          <p:cNvPr id="3" name="Content Placeholder 2">
            <a:extLst>
              <a:ext uri="{FF2B5EF4-FFF2-40B4-BE49-F238E27FC236}">
                <a16:creationId xmlns:a16="http://schemas.microsoft.com/office/drawing/2014/main" id="{D87D000C-8327-495B-9702-F41E182E523D}"/>
              </a:ext>
            </a:extLst>
          </p:cNvPr>
          <p:cNvSpPr>
            <a:spLocks noGrp="1"/>
          </p:cNvSpPr>
          <p:nvPr>
            <p:ph idx="1"/>
          </p:nvPr>
        </p:nvSpPr>
        <p:spPr>
          <a:xfrm>
            <a:off x="838200" y="1825624"/>
            <a:ext cx="10515600" cy="4742955"/>
          </a:xfrm>
        </p:spPr>
        <p:txBody>
          <a:bodyPr>
            <a:normAutofit fontScale="62500" lnSpcReduction="20000"/>
          </a:bodyPr>
          <a:lstStyle/>
          <a:p>
            <a:r>
              <a:rPr lang="en-MY" dirty="0"/>
              <a:t>having a writing partner or advisor. </a:t>
            </a:r>
          </a:p>
          <a:p>
            <a:r>
              <a:rPr lang="en-MY" dirty="0"/>
              <a:t>He or she does not have to be in your discipline; in fact, it may be better if the person is not. It just needs to be someone in the humanities if you are in the humanities, someone in the social sciences if you are in the social sciences</a:t>
            </a:r>
          </a:p>
          <a:p>
            <a:r>
              <a:rPr lang="en-MY" dirty="0"/>
              <a:t>someone who is willing to meet with you for an hour, two or three times over the course of the next twelve weeks.</a:t>
            </a:r>
          </a:p>
          <a:p>
            <a:r>
              <a:rPr lang="en-MY" dirty="0"/>
              <a:t>You do not need big blocks of time to write.</a:t>
            </a:r>
          </a:p>
          <a:p>
            <a:r>
              <a:rPr lang="en-MY" dirty="0"/>
              <a:t> Instead, writing a bit every day is a much more </a:t>
            </a:r>
            <a:r>
              <a:rPr lang="en-MY" b="1" dirty="0">
                <a:solidFill>
                  <a:schemeClr val="accent1"/>
                </a:solidFill>
              </a:rPr>
              <a:t>effective writing practice </a:t>
            </a:r>
            <a:r>
              <a:rPr lang="en-MY" dirty="0"/>
              <a:t>than saving up your writing for the weekend, spring break, the summer, your sabbatical, or retirement. That’s why this workbook breaks down, into </a:t>
            </a:r>
            <a:r>
              <a:rPr lang="en-MY" dirty="0">
                <a:solidFill>
                  <a:srgbClr val="FF0000"/>
                </a:solidFill>
              </a:rPr>
              <a:t>manageable chunks</a:t>
            </a:r>
            <a:r>
              <a:rPr lang="en-MY" dirty="0"/>
              <a:t>, the tasks involved in revising an article for publication. You can do many tasks in an hour or less.</a:t>
            </a:r>
          </a:p>
          <a:p>
            <a:r>
              <a:rPr lang="en-MY" dirty="0"/>
              <a:t> If you manage to get some writing done every day for twelve weeks, you will have done more than submit an article to a journal—you will have </a:t>
            </a:r>
            <a:r>
              <a:rPr lang="en-MY" b="1" u="sng" dirty="0">
                <a:solidFill>
                  <a:srgbClr val="FF0000"/>
                </a:solidFill>
              </a:rPr>
              <a:t>developed writing habits </a:t>
            </a:r>
            <a:r>
              <a:rPr lang="en-MY" dirty="0"/>
              <a:t>that will carry you for a lifetime.</a:t>
            </a:r>
          </a:p>
          <a:p>
            <a:r>
              <a:rPr lang="en-MY" dirty="0"/>
              <a:t> Professors will always need to teach classes and serve on committees. Learning to juggle teaching, service, and writing is a strength that will stand you in excellent stead. If you think of your days as regularly involving all three (e.g., one hour of writing, one hour of reading, one hour of service, one hour of grading and meeting with students, two hours of teaching prep, two hours of class time), you will be well on your way.</a:t>
            </a:r>
          </a:p>
        </p:txBody>
      </p:sp>
    </p:spTree>
    <p:extLst>
      <p:ext uri="{BB962C8B-B14F-4D97-AF65-F5344CB8AC3E}">
        <p14:creationId xmlns:p14="http://schemas.microsoft.com/office/powerpoint/2010/main" val="123754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6BDD8-44EB-4B40-AA80-8BA99BCD13EB}"/>
              </a:ext>
            </a:extLst>
          </p:cNvPr>
          <p:cNvSpPr>
            <a:spLocks noGrp="1"/>
          </p:cNvSpPr>
          <p:nvPr>
            <p:ph type="title"/>
          </p:nvPr>
        </p:nvSpPr>
        <p:spPr>
          <a:xfrm>
            <a:off x="1162498" y="655783"/>
            <a:ext cx="4284418" cy="1448388"/>
          </a:xfrm>
        </p:spPr>
        <p:txBody>
          <a:bodyPr vert="horz" lIns="91440" tIns="45720" rIns="91440" bIns="45720" rtlCol="0" anchor="t">
            <a:normAutofit/>
          </a:bodyPr>
          <a:lstStyle/>
          <a:p>
            <a:r>
              <a:rPr lang="en-US">
                <a:solidFill>
                  <a:schemeClr val="bg1"/>
                </a:solidFill>
              </a:rPr>
              <a:t>Week 2: Starting Your Article</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4B15F5-2E4A-4E61-86E7-C76B1081AFDC}"/>
              </a:ext>
            </a:extLst>
          </p:cNvPr>
          <p:cNvPicPr>
            <a:picLocks noChangeAspect="1"/>
          </p:cNvPicPr>
          <p:nvPr/>
        </p:nvPicPr>
        <p:blipFill rotWithShape="1">
          <a:blip r:embed="rId2"/>
          <a:srcRect t="5178" r="-2" b="25967"/>
          <a:stretch/>
        </p:blipFill>
        <p:spPr>
          <a:xfrm>
            <a:off x="1155559" y="2265037"/>
            <a:ext cx="9889790" cy="3949494"/>
          </a:xfrm>
          <a:prstGeom prst="rect">
            <a:avLst/>
          </a:prstGeom>
        </p:spPr>
      </p:pic>
    </p:spTree>
    <p:extLst>
      <p:ext uri="{BB962C8B-B14F-4D97-AF65-F5344CB8AC3E}">
        <p14:creationId xmlns:p14="http://schemas.microsoft.com/office/powerpoint/2010/main" val="345833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02DB7-A869-4037-8F61-DB0C68573DCD}"/>
              </a:ext>
            </a:extLst>
          </p:cNvPr>
          <p:cNvSpPr>
            <a:spLocks noGrp="1"/>
          </p:cNvSpPr>
          <p:nvPr>
            <p:ph type="title"/>
          </p:nvPr>
        </p:nvSpPr>
        <p:spPr>
          <a:xfrm>
            <a:off x="686834" y="1153572"/>
            <a:ext cx="3200400" cy="4461163"/>
          </a:xfrm>
        </p:spPr>
        <p:txBody>
          <a:bodyPr>
            <a:normAutofit/>
          </a:bodyPr>
          <a:lstStyle/>
          <a:p>
            <a:r>
              <a:rPr lang="en-MY" dirty="0">
                <a:solidFill>
                  <a:srgbClr val="FFFFFF"/>
                </a:solidFill>
              </a:rPr>
              <a:t>TYPES OF ACADEMIC ARTICLES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16130F-F9BB-40E7-8796-57FC519184FF}"/>
              </a:ext>
            </a:extLst>
          </p:cNvPr>
          <p:cNvSpPr>
            <a:spLocks noGrp="1"/>
          </p:cNvSpPr>
          <p:nvPr>
            <p:ph idx="1"/>
          </p:nvPr>
        </p:nvSpPr>
        <p:spPr>
          <a:xfrm>
            <a:off x="4447308" y="591344"/>
            <a:ext cx="6906491" cy="5585619"/>
          </a:xfrm>
        </p:spPr>
        <p:txBody>
          <a:bodyPr anchor="ctr">
            <a:normAutofit/>
          </a:bodyPr>
          <a:lstStyle/>
          <a:p>
            <a:r>
              <a:rPr lang="en-MY" dirty="0"/>
              <a:t>Annotated Bibliography</a:t>
            </a:r>
          </a:p>
          <a:p>
            <a:r>
              <a:rPr lang="en-MY" dirty="0"/>
              <a:t>Book Review</a:t>
            </a:r>
          </a:p>
          <a:p>
            <a:r>
              <a:rPr lang="en-MY" dirty="0"/>
              <a:t>Trade/Professional Article</a:t>
            </a:r>
          </a:p>
          <a:p>
            <a:r>
              <a:rPr lang="en-MY" dirty="0"/>
              <a:t>Notes</a:t>
            </a:r>
          </a:p>
          <a:p>
            <a:r>
              <a:rPr lang="en-MY" dirty="0"/>
              <a:t>Interviews</a:t>
            </a:r>
          </a:p>
          <a:p>
            <a:r>
              <a:rPr lang="en-MY" dirty="0"/>
              <a:t>Translation</a:t>
            </a:r>
          </a:p>
          <a:p>
            <a:r>
              <a:rPr lang="en-MY" dirty="0"/>
              <a:t>Response Article</a:t>
            </a:r>
          </a:p>
          <a:p>
            <a:r>
              <a:rPr lang="en-MY" dirty="0"/>
              <a:t>Review Article</a:t>
            </a:r>
          </a:p>
          <a:p>
            <a:r>
              <a:rPr lang="en-MY" dirty="0"/>
              <a:t>Theoretical Article</a:t>
            </a:r>
          </a:p>
          <a:p>
            <a:endParaRPr lang="en-MY" dirty="0"/>
          </a:p>
        </p:txBody>
      </p:sp>
    </p:spTree>
    <p:extLst>
      <p:ext uri="{BB962C8B-B14F-4D97-AF65-F5344CB8AC3E}">
        <p14:creationId xmlns:p14="http://schemas.microsoft.com/office/powerpoint/2010/main" val="1767291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15E2B-ADEA-404B-8FC8-EF8C1D631D40}"/>
              </a:ext>
            </a:extLst>
          </p:cNvPr>
          <p:cNvSpPr>
            <a:spLocks noGrp="1"/>
          </p:cNvSpPr>
          <p:nvPr>
            <p:ph type="title"/>
          </p:nvPr>
        </p:nvSpPr>
        <p:spPr>
          <a:xfrm>
            <a:off x="686834" y="1153572"/>
            <a:ext cx="3200400" cy="4461163"/>
          </a:xfrm>
        </p:spPr>
        <p:txBody>
          <a:bodyPr>
            <a:normAutofit/>
          </a:bodyPr>
          <a:lstStyle/>
          <a:p>
            <a:r>
              <a:rPr lang="en-MY" dirty="0">
                <a:solidFill>
                  <a:srgbClr val="FFFFFF"/>
                </a:solidFill>
              </a:rPr>
              <a:t>TYPES OF ACADEMIC ARTICLES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A317386-054F-43BF-B05E-EFDB9DBE64A7}"/>
              </a:ext>
            </a:extLst>
          </p:cNvPr>
          <p:cNvSpPr>
            <a:spLocks noGrp="1"/>
          </p:cNvSpPr>
          <p:nvPr>
            <p:ph idx="1"/>
          </p:nvPr>
        </p:nvSpPr>
        <p:spPr>
          <a:xfrm>
            <a:off x="4447308" y="591344"/>
            <a:ext cx="6906491" cy="5585619"/>
          </a:xfrm>
        </p:spPr>
        <p:txBody>
          <a:bodyPr anchor="ctr">
            <a:normAutofit/>
          </a:bodyPr>
          <a:lstStyle/>
          <a:p>
            <a:r>
              <a:rPr lang="en-MY" dirty="0"/>
              <a:t>Social Science Research Article</a:t>
            </a:r>
          </a:p>
          <a:p>
            <a:r>
              <a:rPr lang="en-MY" dirty="0"/>
              <a:t>Quantitative Research Article</a:t>
            </a:r>
          </a:p>
          <a:p>
            <a:r>
              <a:rPr lang="en-MY" dirty="0"/>
              <a:t>Qualitative Research Article</a:t>
            </a:r>
          </a:p>
          <a:p>
            <a:r>
              <a:rPr lang="en-MY" dirty="0"/>
              <a:t>Interpretive Research Article</a:t>
            </a:r>
          </a:p>
          <a:p>
            <a:r>
              <a:rPr lang="en-MY" dirty="0"/>
              <a:t>Humanities Research Article</a:t>
            </a:r>
          </a:p>
          <a:p>
            <a:r>
              <a:rPr lang="en-MY" dirty="0"/>
              <a:t>Natural Science Research Article</a:t>
            </a:r>
          </a:p>
        </p:txBody>
      </p:sp>
    </p:spTree>
    <p:extLst>
      <p:ext uri="{BB962C8B-B14F-4D97-AF65-F5344CB8AC3E}">
        <p14:creationId xmlns:p14="http://schemas.microsoft.com/office/powerpoint/2010/main" val="4113115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8E700-8B5C-40CF-8C9D-C9C8DA782CC6}"/>
              </a:ext>
            </a:extLst>
          </p:cNvPr>
          <p:cNvSpPr>
            <a:spLocks noGrp="1"/>
          </p:cNvSpPr>
          <p:nvPr>
            <p:ph type="title"/>
          </p:nvPr>
        </p:nvSpPr>
        <p:spPr>
          <a:xfrm>
            <a:off x="686834" y="1153572"/>
            <a:ext cx="3200400" cy="4461163"/>
          </a:xfrm>
        </p:spPr>
        <p:txBody>
          <a:bodyPr>
            <a:normAutofit/>
          </a:bodyPr>
          <a:lstStyle/>
          <a:p>
            <a:r>
              <a:rPr lang="en-MY">
                <a:solidFill>
                  <a:srgbClr val="FFFFFF"/>
                </a:solidFill>
              </a:rPr>
              <a:t>ABSTRACTS AS A TOOL FOR SUCCESS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F72092-C909-4D3D-9652-6447F9C4EE1E}"/>
              </a:ext>
            </a:extLst>
          </p:cNvPr>
          <p:cNvSpPr>
            <a:spLocks noGrp="1"/>
          </p:cNvSpPr>
          <p:nvPr>
            <p:ph idx="1"/>
          </p:nvPr>
        </p:nvSpPr>
        <p:spPr>
          <a:xfrm>
            <a:off x="4447308" y="591344"/>
            <a:ext cx="6906491" cy="5585619"/>
          </a:xfrm>
        </p:spPr>
        <p:txBody>
          <a:bodyPr anchor="ctr">
            <a:normAutofit/>
          </a:bodyPr>
          <a:lstStyle/>
          <a:p>
            <a:r>
              <a:rPr lang="en-MY" sz="2200" dirty="0"/>
              <a:t>One of the best ways to get started on a revision of your journal article is to write an abstract—</a:t>
            </a:r>
          </a:p>
          <a:p>
            <a:r>
              <a:rPr lang="en-MY" sz="2200" dirty="0"/>
              <a:t>something that describes your article’s topic and argument. Unfortunately, many scholars see writing an abstract as the last step to publication. In the humanities, writers may never have to write one. </a:t>
            </a:r>
          </a:p>
          <a:p>
            <a:r>
              <a:rPr lang="en-MY" sz="2200" dirty="0"/>
              <a:t>But writing an abstract, regardless of whether journals in your field require it or not, is an important step in revising your article, not mere paperwork. More than one authority has noted that “a well-prepared abstract can be the most important paragraph in your article” (APA 1994, 8). Why is writing an abstract so important?</a:t>
            </a:r>
          </a:p>
        </p:txBody>
      </p:sp>
    </p:spTree>
    <p:extLst>
      <p:ext uri="{BB962C8B-B14F-4D97-AF65-F5344CB8AC3E}">
        <p14:creationId xmlns:p14="http://schemas.microsoft.com/office/powerpoint/2010/main" val="141966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38F64-8979-4A30-B7C5-19301F430C91}"/>
              </a:ext>
            </a:extLst>
          </p:cNvPr>
          <p:cNvSpPr>
            <a:spLocks noGrp="1"/>
          </p:cNvSpPr>
          <p:nvPr>
            <p:ph type="title"/>
          </p:nvPr>
        </p:nvSpPr>
        <p:spPr>
          <a:xfrm>
            <a:off x="1171074" y="1396686"/>
            <a:ext cx="3240506" cy="4064628"/>
          </a:xfrm>
        </p:spPr>
        <p:txBody>
          <a:bodyPr>
            <a:normAutofit/>
          </a:bodyPr>
          <a:lstStyle/>
          <a:p>
            <a:r>
              <a:rPr lang="en-MY">
                <a:solidFill>
                  <a:srgbClr val="FFFFFF"/>
                </a:solidFill>
              </a:rPr>
              <a:t>Solving problems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5359A09-91CC-4F07-BD8A-D7A81CE0FE48}"/>
              </a:ext>
            </a:extLst>
          </p:cNvPr>
          <p:cNvSpPr>
            <a:spLocks noGrp="1"/>
          </p:cNvSpPr>
          <p:nvPr>
            <p:ph idx="1"/>
          </p:nvPr>
        </p:nvSpPr>
        <p:spPr>
          <a:xfrm>
            <a:off x="5370153" y="1526033"/>
            <a:ext cx="5536397" cy="3935281"/>
          </a:xfrm>
        </p:spPr>
        <p:txBody>
          <a:bodyPr>
            <a:normAutofit/>
          </a:bodyPr>
          <a:lstStyle/>
          <a:p>
            <a:r>
              <a:rPr lang="en-MY" sz="1800" dirty="0"/>
              <a:t>Writing an abstract helps you clarify in your own mind what your article is about, a real aid in drafting and revising. It helps you solve the problems you will have to solve in the article as a whole. Since an abstract is a miniature version of your article—less than 250 words in the humanities and less than 120 in the social sciences—it provides you with the opportunity to </a:t>
            </a:r>
            <a:r>
              <a:rPr lang="en-MY" sz="1800" dirty="0" err="1"/>
              <a:t>distill</a:t>
            </a:r>
            <a:r>
              <a:rPr lang="en-MY" sz="1800" dirty="0"/>
              <a:t> your ideas and identify the most important.</a:t>
            </a:r>
          </a:p>
          <a:p>
            <a:r>
              <a:rPr lang="en-MY" sz="1800" dirty="0"/>
              <a:t> It also serves you as a diagnostic tool: If you cannot write a brief abstract of your article, then your article may lack focus.</a:t>
            </a:r>
          </a:p>
        </p:txBody>
      </p:sp>
    </p:spTree>
    <p:extLst>
      <p:ext uri="{BB962C8B-B14F-4D97-AF65-F5344CB8AC3E}">
        <p14:creationId xmlns:p14="http://schemas.microsoft.com/office/powerpoint/2010/main" val="1993189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ED4BD-EBF3-42C3-87E2-30FEB28C26DE}"/>
              </a:ext>
            </a:extLst>
          </p:cNvPr>
          <p:cNvSpPr>
            <a:spLocks noGrp="1"/>
          </p:cNvSpPr>
          <p:nvPr>
            <p:ph type="title"/>
          </p:nvPr>
        </p:nvSpPr>
        <p:spPr>
          <a:xfrm>
            <a:off x="1171074" y="1396686"/>
            <a:ext cx="3240506" cy="4064628"/>
          </a:xfrm>
        </p:spPr>
        <p:txBody>
          <a:bodyPr>
            <a:normAutofit/>
          </a:bodyPr>
          <a:lstStyle/>
          <a:p>
            <a:r>
              <a:rPr lang="en-MY">
                <a:solidFill>
                  <a:srgbClr val="FFFFFF"/>
                </a:solidFill>
              </a:rPr>
              <a:t>Connecting with editors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9D9AE7E-7A33-448C-9824-D052CDE14D90}"/>
              </a:ext>
            </a:extLst>
          </p:cNvPr>
          <p:cNvSpPr>
            <a:spLocks noGrp="1"/>
          </p:cNvSpPr>
          <p:nvPr>
            <p:ph idx="1"/>
          </p:nvPr>
        </p:nvSpPr>
        <p:spPr>
          <a:xfrm>
            <a:off x="5370153" y="1526033"/>
            <a:ext cx="5536397" cy="3935281"/>
          </a:xfrm>
        </p:spPr>
        <p:txBody>
          <a:bodyPr>
            <a:normAutofit/>
          </a:bodyPr>
          <a:lstStyle/>
          <a:p>
            <a:r>
              <a:rPr lang="en-MY" sz="2400" dirty="0"/>
              <a:t>Having an abstract provides a way for editors to connect with your work</a:t>
            </a:r>
          </a:p>
          <a:p>
            <a:r>
              <a:rPr lang="en-MY" sz="2400" dirty="0"/>
              <a:t>without reading your entire article, a real aid in finding an appropriate journal, as we will find in Week 4.</a:t>
            </a:r>
          </a:p>
          <a:p>
            <a:r>
              <a:rPr lang="en-MY" sz="2400" dirty="0"/>
              <a:t>With it, editors can encourage potential peer reviewers to review your article. Since getting reviewers can sometimes be troublesome, this is an important effect of a good abstract.</a:t>
            </a:r>
          </a:p>
        </p:txBody>
      </p:sp>
    </p:spTree>
    <p:extLst>
      <p:ext uri="{BB962C8B-B14F-4D97-AF65-F5344CB8AC3E}">
        <p14:creationId xmlns:p14="http://schemas.microsoft.com/office/powerpoint/2010/main" val="4019306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5202-F49C-4C56-AE2E-849DE1850B8B}"/>
              </a:ext>
            </a:extLst>
          </p:cNvPr>
          <p:cNvSpPr>
            <a:spLocks noGrp="1"/>
          </p:cNvSpPr>
          <p:nvPr>
            <p:ph type="title"/>
          </p:nvPr>
        </p:nvSpPr>
        <p:spPr/>
        <p:txBody>
          <a:bodyPr/>
          <a:lstStyle/>
          <a:p>
            <a:r>
              <a:rPr lang="en-MY" dirty="0"/>
              <a:t>Getting found</a:t>
            </a:r>
          </a:p>
        </p:txBody>
      </p:sp>
      <p:sp>
        <p:nvSpPr>
          <p:cNvPr id="3" name="Content Placeholder 2">
            <a:extLst>
              <a:ext uri="{FF2B5EF4-FFF2-40B4-BE49-F238E27FC236}">
                <a16:creationId xmlns:a16="http://schemas.microsoft.com/office/drawing/2014/main" id="{6CF0D44C-41D9-4255-9105-EA9C962F64D3}"/>
              </a:ext>
            </a:extLst>
          </p:cNvPr>
          <p:cNvSpPr>
            <a:spLocks noGrp="1"/>
          </p:cNvSpPr>
          <p:nvPr>
            <p:ph idx="1"/>
          </p:nvPr>
        </p:nvSpPr>
        <p:spPr/>
        <p:txBody>
          <a:bodyPr/>
          <a:lstStyle/>
          <a:p>
            <a:r>
              <a:rPr lang="en-MY" dirty="0"/>
              <a:t>If your abstract is published—and abstracts have grown more common even in</a:t>
            </a:r>
          </a:p>
          <a:p>
            <a:r>
              <a:rPr lang="en-MY" dirty="0"/>
              <a:t>humanities journals—you provide a way for scholars to find your work and read it. Keywords and proper</a:t>
            </a:r>
          </a:p>
          <a:p>
            <a:r>
              <a:rPr lang="en-MY" dirty="0"/>
              <a:t>nouns embedded in the abstract provide an important path to your article for researchers who would not</a:t>
            </a:r>
          </a:p>
          <a:p>
            <a:r>
              <a:rPr lang="en-MY" dirty="0"/>
              <a:t>find your work based on your title alone.</a:t>
            </a:r>
          </a:p>
        </p:txBody>
      </p:sp>
    </p:spTree>
    <p:extLst>
      <p:ext uri="{BB962C8B-B14F-4D97-AF65-F5344CB8AC3E}">
        <p14:creationId xmlns:p14="http://schemas.microsoft.com/office/powerpoint/2010/main" val="2534501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017F9-1C01-43A1-A4DF-2950AFF6CC43}"/>
              </a:ext>
            </a:extLst>
          </p:cNvPr>
          <p:cNvSpPr>
            <a:spLocks noGrp="1"/>
          </p:cNvSpPr>
          <p:nvPr>
            <p:ph type="title"/>
          </p:nvPr>
        </p:nvSpPr>
        <p:spPr>
          <a:xfrm>
            <a:off x="1171074" y="1396686"/>
            <a:ext cx="3240506" cy="4064628"/>
          </a:xfrm>
        </p:spPr>
        <p:txBody>
          <a:bodyPr>
            <a:normAutofit/>
          </a:bodyPr>
          <a:lstStyle/>
          <a:p>
            <a:r>
              <a:rPr lang="en-MY">
                <a:solidFill>
                  <a:srgbClr val="FFFFFF"/>
                </a:solidFill>
              </a:rPr>
              <a:t>Getting read.</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914FF7E-BC89-48A2-B2C7-CA58613121C8}"/>
              </a:ext>
            </a:extLst>
          </p:cNvPr>
          <p:cNvSpPr>
            <a:spLocks noGrp="1"/>
          </p:cNvSpPr>
          <p:nvPr>
            <p:ph idx="1"/>
          </p:nvPr>
        </p:nvSpPr>
        <p:spPr>
          <a:xfrm>
            <a:off x="5370153" y="1526033"/>
            <a:ext cx="5536397" cy="3935281"/>
          </a:xfrm>
        </p:spPr>
        <p:txBody>
          <a:bodyPr>
            <a:normAutofit/>
          </a:bodyPr>
          <a:lstStyle/>
          <a:p>
            <a:r>
              <a:rPr lang="en-MY" sz="2600" dirty="0"/>
              <a:t>Your abstract is essential in convincing scholars to decide to read your article. It communicates the article’s importance and demonstrates whether reading it will add to a researcher’s knowledge. It helps potential readers decide if your methodology is adequate or your approach is fresh.</a:t>
            </a:r>
          </a:p>
        </p:txBody>
      </p:sp>
    </p:spTree>
    <p:extLst>
      <p:ext uri="{BB962C8B-B14F-4D97-AF65-F5344CB8AC3E}">
        <p14:creationId xmlns:p14="http://schemas.microsoft.com/office/powerpoint/2010/main" val="237657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89A6387-0488-4A4A-8CE6-584AAAA6FE6A}"/>
              </a:ext>
            </a:extLst>
          </p:cNvPr>
          <p:cNvPicPr>
            <a:picLocks noChangeAspect="1"/>
          </p:cNvPicPr>
          <p:nvPr/>
        </p:nvPicPr>
        <p:blipFill>
          <a:blip r:embed="rId2"/>
          <a:stretch>
            <a:fillRect/>
          </a:stretch>
        </p:blipFill>
        <p:spPr>
          <a:xfrm>
            <a:off x="744142" y="1382177"/>
            <a:ext cx="6064660" cy="4093645"/>
          </a:xfrm>
          <a:prstGeom prst="rect">
            <a:avLst/>
          </a:prstGeom>
          <a:effectLst/>
        </p:spPr>
      </p:pic>
      <p:sp>
        <p:nvSpPr>
          <p:cNvPr id="7" name="TextBox 6">
            <a:extLst>
              <a:ext uri="{FF2B5EF4-FFF2-40B4-BE49-F238E27FC236}">
                <a16:creationId xmlns:a16="http://schemas.microsoft.com/office/drawing/2014/main" id="{85D88A49-4967-4073-BD3F-A1482E27FCD7}"/>
              </a:ext>
            </a:extLst>
          </p:cNvPr>
          <p:cNvSpPr txBox="1"/>
          <p:nvPr/>
        </p:nvSpPr>
        <p:spPr>
          <a:xfrm>
            <a:off x="8045753" y="2966907"/>
            <a:ext cx="3667036" cy="648748"/>
          </a:xfrm>
          <a:prstGeom prst="rect">
            <a:avLst/>
          </a:prstGeom>
        </p:spPr>
        <p:txBody>
          <a:bodyPr vert="horz" lIns="91440" tIns="45720" rIns="91440" bIns="45720" rtlCol="0">
            <a:normAutofit/>
          </a:bodyPr>
          <a:lstStyle/>
          <a:p>
            <a:pPr>
              <a:lnSpc>
                <a:spcPct val="90000"/>
              </a:lnSpc>
              <a:spcAft>
                <a:spcPts val="600"/>
              </a:spcAft>
            </a:pPr>
            <a:r>
              <a:rPr lang="en-US" dirty="0">
                <a:hlinkClick r:id="rId3"/>
              </a:rPr>
              <a:t>https://www.facebook.com/groups/15857235914</a:t>
            </a:r>
            <a:endParaRPr lang="en-US" dirty="0"/>
          </a:p>
        </p:txBody>
      </p:sp>
      <p:pic>
        <p:nvPicPr>
          <p:cNvPr id="1026" name="Picture 2">
            <a:extLst>
              <a:ext uri="{FF2B5EF4-FFF2-40B4-BE49-F238E27FC236}">
                <a16:creationId xmlns:a16="http://schemas.microsoft.com/office/drawing/2014/main" id="{2893BB7B-BD1F-4C64-AEAD-582B8021D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001" y="30529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114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A5A3B-BA13-46E3-9AEB-D7AEDD71B2CE}"/>
              </a:ext>
            </a:extLst>
          </p:cNvPr>
          <p:cNvSpPr>
            <a:spLocks noGrp="1"/>
          </p:cNvSpPr>
          <p:nvPr>
            <p:ph type="title"/>
          </p:nvPr>
        </p:nvSpPr>
        <p:spPr>
          <a:xfrm>
            <a:off x="1171074" y="1396686"/>
            <a:ext cx="3240506" cy="4064628"/>
          </a:xfrm>
        </p:spPr>
        <p:txBody>
          <a:bodyPr>
            <a:normAutofit/>
          </a:bodyPr>
          <a:lstStyle/>
          <a:p>
            <a:r>
              <a:rPr lang="en-MY">
                <a:solidFill>
                  <a:srgbClr val="FFFFFF"/>
                </a:solidFill>
              </a:rPr>
              <a:t>Getting cited</a:t>
            </a:r>
          </a:p>
        </p:txBody>
      </p:sp>
      <p:sp>
        <p:nvSpPr>
          <p:cNvPr id="1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BD1839-709B-42CB-9095-5D3EE4FF4341}"/>
              </a:ext>
            </a:extLst>
          </p:cNvPr>
          <p:cNvSpPr>
            <a:spLocks noGrp="1"/>
          </p:cNvSpPr>
          <p:nvPr>
            <p:ph idx="1"/>
          </p:nvPr>
        </p:nvSpPr>
        <p:spPr>
          <a:xfrm>
            <a:off x="5370153" y="1961835"/>
            <a:ext cx="5536397" cy="2400615"/>
          </a:xfrm>
        </p:spPr>
        <p:txBody>
          <a:bodyPr>
            <a:normAutofit/>
          </a:bodyPr>
          <a:lstStyle/>
          <a:p>
            <a:r>
              <a:rPr lang="en-MY" sz="1600" dirty="0"/>
              <a:t>Many readers will never go on to read your article, so the </a:t>
            </a:r>
            <a:r>
              <a:rPr lang="en-MY" sz="1600" b="1" dirty="0"/>
              <a:t>most-read piece of your work after the title will be your abstract.</a:t>
            </a:r>
            <a:r>
              <a:rPr lang="en-MY" sz="1600" dirty="0"/>
              <a:t> In fact, </a:t>
            </a:r>
            <a:r>
              <a:rPr lang="en-MY" sz="1600" b="1" dirty="0"/>
              <a:t>more than one person may cite your article based on reading your abstract alone. </a:t>
            </a:r>
          </a:p>
          <a:p>
            <a:endParaRPr lang="en-MY" sz="1600" b="1" dirty="0"/>
          </a:p>
          <a:p>
            <a:r>
              <a:rPr lang="en-MY" sz="1600" dirty="0"/>
              <a:t>endnote listing such works even if the scholar has only had access to your abstract online.</a:t>
            </a:r>
          </a:p>
        </p:txBody>
      </p:sp>
    </p:spTree>
    <p:extLst>
      <p:ext uri="{BB962C8B-B14F-4D97-AF65-F5344CB8AC3E}">
        <p14:creationId xmlns:p14="http://schemas.microsoft.com/office/powerpoint/2010/main" val="3923765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45F0-9404-443B-A45D-64E2B6C89E00}"/>
              </a:ext>
            </a:extLst>
          </p:cNvPr>
          <p:cNvSpPr>
            <a:spLocks noGrp="1"/>
          </p:cNvSpPr>
          <p:nvPr>
            <p:ph type="title"/>
          </p:nvPr>
        </p:nvSpPr>
        <p:spPr/>
        <p:txBody>
          <a:bodyPr/>
          <a:lstStyle/>
          <a:p>
            <a:r>
              <a:rPr lang="en-MY" dirty="0"/>
              <a:t>INGREDIENTS OF A GOOD ABSTRACT</a:t>
            </a:r>
          </a:p>
        </p:txBody>
      </p:sp>
      <p:pic>
        <p:nvPicPr>
          <p:cNvPr id="5" name="Picture 4">
            <a:extLst>
              <a:ext uri="{FF2B5EF4-FFF2-40B4-BE49-F238E27FC236}">
                <a16:creationId xmlns:a16="http://schemas.microsoft.com/office/drawing/2014/main" id="{F13C0703-8A82-44CF-945B-375AB93A1D1B}"/>
              </a:ext>
            </a:extLst>
          </p:cNvPr>
          <p:cNvPicPr>
            <a:picLocks noChangeAspect="1"/>
          </p:cNvPicPr>
          <p:nvPr/>
        </p:nvPicPr>
        <p:blipFill>
          <a:blip r:embed="rId2"/>
          <a:stretch>
            <a:fillRect/>
          </a:stretch>
        </p:blipFill>
        <p:spPr>
          <a:xfrm>
            <a:off x="838200" y="2017256"/>
            <a:ext cx="9974509" cy="4159707"/>
          </a:xfrm>
          <a:prstGeom prst="rect">
            <a:avLst/>
          </a:prstGeom>
        </p:spPr>
      </p:pic>
    </p:spTree>
    <p:extLst>
      <p:ext uri="{BB962C8B-B14F-4D97-AF65-F5344CB8AC3E}">
        <p14:creationId xmlns:p14="http://schemas.microsoft.com/office/powerpoint/2010/main" val="1584552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0D55-199C-461C-92BD-E0E10F0C8274}"/>
              </a:ext>
            </a:extLst>
          </p:cNvPr>
          <p:cNvSpPr>
            <a:spLocks noGrp="1"/>
          </p:cNvSpPr>
          <p:nvPr>
            <p:ph type="title"/>
          </p:nvPr>
        </p:nvSpPr>
        <p:spPr/>
        <p:txBody>
          <a:bodyPr/>
          <a:lstStyle/>
          <a:p>
            <a:r>
              <a:rPr lang="en-US" dirty="0"/>
              <a:t>Week 2 Revision</a:t>
            </a:r>
            <a:endParaRPr lang="en-MY" dirty="0"/>
          </a:p>
        </p:txBody>
      </p:sp>
      <p:sp>
        <p:nvSpPr>
          <p:cNvPr id="3" name="Content Placeholder 2">
            <a:extLst>
              <a:ext uri="{FF2B5EF4-FFF2-40B4-BE49-F238E27FC236}">
                <a16:creationId xmlns:a16="http://schemas.microsoft.com/office/drawing/2014/main" id="{60988D21-0A88-4940-8568-4CF562CB1939}"/>
              </a:ext>
            </a:extLst>
          </p:cNvPr>
          <p:cNvSpPr>
            <a:spLocks noGrp="1"/>
          </p:cNvSpPr>
          <p:nvPr>
            <p:ph idx="1"/>
          </p:nvPr>
        </p:nvSpPr>
        <p:spPr/>
        <p:txBody>
          <a:bodyPr>
            <a:normAutofit fontScale="62500" lnSpcReduction="20000"/>
          </a:bodyPr>
          <a:lstStyle/>
          <a:p>
            <a:r>
              <a:rPr lang="en-MY" dirty="0"/>
              <a:t>If you didn’t get as much writing done last week as you hoped, join the club. Very few scholars ever</a:t>
            </a:r>
          </a:p>
          <a:p>
            <a:r>
              <a:rPr lang="en-MY" dirty="0"/>
              <a:t>feel that they have done enough. Whether you spent long hours working and don’t have much to show for</a:t>
            </a:r>
          </a:p>
          <a:p>
            <a:r>
              <a:rPr lang="en-MY" dirty="0"/>
              <a:t>it, or procrastinated when you had every plan of getting a lot done, avoid feeling guilty and start this new</a:t>
            </a:r>
          </a:p>
          <a:p>
            <a:r>
              <a:rPr lang="en-MY" dirty="0"/>
              <a:t>week afresh. After all, you have twelve weeks to get it right. If you managed to fit in fifteen minutes to an</a:t>
            </a:r>
          </a:p>
          <a:p>
            <a:r>
              <a:rPr lang="en-MY" dirty="0"/>
              <a:t>hour of writing most days, congratulations! You are on your way to making writing a habit.</a:t>
            </a:r>
          </a:p>
          <a:p>
            <a:r>
              <a:rPr lang="en-MY" dirty="0"/>
              <a:t>Either way, take a minute to write in the chart below what you learned this week about making time for</a:t>
            </a:r>
          </a:p>
          <a:p>
            <a:r>
              <a:rPr lang="en-MY" dirty="0"/>
              <a:t>writing. What aided or hindered your writing goals? What were the challenges? What worked? Did you</a:t>
            </a:r>
          </a:p>
          <a:p>
            <a:r>
              <a:rPr lang="en-MY" dirty="0"/>
              <a:t>find any solutions? What could you continue to do or start doing this week to make time for writing? Was</a:t>
            </a:r>
          </a:p>
          <a:p>
            <a:r>
              <a:rPr lang="en-MY" dirty="0"/>
              <a:t>your writing plan for last week realistic or unrealistic? Don’t hesitate to make this social. You can call a</a:t>
            </a:r>
          </a:p>
          <a:p>
            <a:r>
              <a:rPr lang="en-MY" dirty="0"/>
              <a:t>colleague and do this exercise aloud or write an e-mail to a friend.</a:t>
            </a:r>
          </a:p>
        </p:txBody>
      </p:sp>
    </p:spTree>
    <p:extLst>
      <p:ext uri="{BB962C8B-B14F-4D97-AF65-F5344CB8AC3E}">
        <p14:creationId xmlns:p14="http://schemas.microsoft.com/office/powerpoint/2010/main" val="2993570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663A10-87C3-478C-AC72-395A71E4911E}"/>
              </a:ext>
            </a:extLst>
          </p:cNvPr>
          <p:cNvSpPr>
            <a:spLocks noGrp="1"/>
          </p:cNvSpPr>
          <p:nvPr>
            <p:ph idx="1"/>
          </p:nvPr>
        </p:nvSpPr>
        <p:spPr/>
        <p:txBody>
          <a:bodyPr>
            <a:normAutofit fontScale="62500" lnSpcReduction="20000"/>
          </a:bodyPr>
          <a:lstStyle/>
          <a:p>
            <a:r>
              <a:rPr lang="en-MY" dirty="0"/>
              <a:t>If you are not happy with what you produced last week, remember that your goal in using this workbook</a:t>
            </a:r>
          </a:p>
          <a:p>
            <a:r>
              <a:rPr lang="en-MY" dirty="0"/>
              <a:t>is productivity, not perfection. It does not matter if what you wrote last week was genius or schlock.</a:t>
            </a:r>
          </a:p>
          <a:p>
            <a:r>
              <a:rPr lang="en-MY" dirty="0"/>
              <a:t>Spending regular time writing is one of the most important things you can do to improve the quality of</a:t>
            </a:r>
          </a:p>
          <a:p>
            <a:r>
              <a:rPr lang="en-MY" dirty="0"/>
              <a:t>your writing. Therefore, a focus on producing will get you to the goal of publication. Continue to aim for</a:t>
            </a:r>
          </a:p>
          <a:p>
            <a:r>
              <a:rPr lang="en-MY" dirty="0"/>
              <a:t>writing at least fifteen minutes a day.</a:t>
            </a:r>
          </a:p>
          <a:p>
            <a:r>
              <a:rPr lang="en-MY" dirty="0"/>
              <a:t>The first week you identified feelings about writing. You learned what makes for a successful academic</a:t>
            </a:r>
          </a:p>
          <a:p>
            <a:r>
              <a:rPr lang="en-MY" dirty="0"/>
              <a:t>writer. You designed a work plan. The second week you studied the various forms of academic articles,</a:t>
            </a:r>
          </a:p>
          <a:p>
            <a:r>
              <a:rPr lang="en-MY" dirty="0"/>
              <a:t>learned the myths about what it takes to get published, and the reality about what makes a research article</a:t>
            </a:r>
          </a:p>
          <a:p>
            <a:r>
              <a:rPr lang="en-MY" dirty="0"/>
              <a:t>publishable. You then hammered out your topic and worked on an abstract. In other words, you</a:t>
            </a:r>
          </a:p>
          <a:p>
            <a:r>
              <a:rPr lang="en-MY" dirty="0"/>
              <a:t>established where you are and how to get where you want to go. This week you are going to identify what</a:t>
            </a:r>
          </a:p>
          <a:p>
            <a:r>
              <a:rPr lang="en-MY" dirty="0"/>
              <a:t>makes an article publishable and learn the main key to a successful revision.</a:t>
            </a:r>
          </a:p>
        </p:txBody>
      </p:sp>
    </p:spTree>
    <p:extLst>
      <p:ext uri="{BB962C8B-B14F-4D97-AF65-F5344CB8AC3E}">
        <p14:creationId xmlns:p14="http://schemas.microsoft.com/office/powerpoint/2010/main" val="2210249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FFC309-FA93-49B6-9272-DAF17038537D}"/>
              </a:ext>
            </a:extLst>
          </p:cNvPr>
          <p:cNvSpPr>
            <a:spLocks noGrp="1"/>
          </p:cNvSpPr>
          <p:nvPr>
            <p:ph type="title"/>
          </p:nvPr>
        </p:nvSpPr>
        <p:spPr>
          <a:xfrm>
            <a:off x="1162498" y="655783"/>
            <a:ext cx="4284418" cy="1448388"/>
          </a:xfrm>
        </p:spPr>
        <p:txBody>
          <a:bodyPr vert="horz" lIns="91440" tIns="45720" rIns="91440" bIns="45720" rtlCol="0" anchor="t">
            <a:normAutofit/>
          </a:bodyPr>
          <a:lstStyle/>
          <a:p>
            <a:r>
              <a:rPr lang="en-US" sz="4100">
                <a:solidFill>
                  <a:schemeClr val="bg1"/>
                </a:solidFill>
              </a:rPr>
              <a:t>Week 3: Advancing Your Argument</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1033DF-0976-4F26-BE14-9DA58D3A4FAC}"/>
              </a:ext>
            </a:extLst>
          </p:cNvPr>
          <p:cNvPicPr>
            <a:picLocks noChangeAspect="1"/>
          </p:cNvPicPr>
          <p:nvPr/>
        </p:nvPicPr>
        <p:blipFill rotWithShape="1">
          <a:blip r:embed="rId2"/>
          <a:srcRect t="7131" r="-2" b="13788"/>
          <a:stretch/>
        </p:blipFill>
        <p:spPr>
          <a:xfrm>
            <a:off x="1155559" y="2265037"/>
            <a:ext cx="9889790" cy="3949494"/>
          </a:xfrm>
          <a:prstGeom prst="rect">
            <a:avLst/>
          </a:prstGeom>
        </p:spPr>
      </p:pic>
    </p:spTree>
    <p:extLst>
      <p:ext uri="{BB962C8B-B14F-4D97-AF65-F5344CB8AC3E}">
        <p14:creationId xmlns:p14="http://schemas.microsoft.com/office/powerpoint/2010/main" val="1418127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E10C5-D205-4CC7-A0DD-1377FAA4D827}"/>
              </a:ext>
            </a:extLst>
          </p:cNvPr>
          <p:cNvSpPr>
            <a:spLocks noGrp="1"/>
          </p:cNvSpPr>
          <p:nvPr>
            <p:ph type="title"/>
          </p:nvPr>
        </p:nvSpPr>
        <p:spPr>
          <a:xfrm>
            <a:off x="686834" y="1153572"/>
            <a:ext cx="3200400" cy="4461163"/>
          </a:xfrm>
        </p:spPr>
        <p:txBody>
          <a:bodyPr>
            <a:normAutofit/>
          </a:bodyPr>
          <a:lstStyle/>
          <a:p>
            <a:r>
              <a:rPr lang="en-MY" sz="3200" dirty="0">
                <a:solidFill>
                  <a:srgbClr val="FFFFFF"/>
                </a:solidFill>
              </a:rPr>
              <a:t>COMMON REASONS WHY JOURNALS REJECT ARTICLES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BD4A517-A1D6-43F1-8519-727F1F8E2BB8}"/>
              </a:ext>
            </a:extLst>
          </p:cNvPr>
          <p:cNvSpPr>
            <a:spLocks noGrp="1"/>
          </p:cNvSpPr>
          <p:nvPr>
            <p:ph idx="1"/>
          </p:nvPr>
        </p:nvSpPr>
        <p:spPr>
          <a:xfrm>
            <a:off x="4447308" y="591344"/>
            <a:ext cx="6906491" cy="5585619"/>
          </a:xfrm>
        </p:spPr>
        <p:txBody>
          <a:bodyPr anchor="ctr">
            <a:normAutofit/>
          </a:bodyPr>
          <a:lstStyle/>
          <a:p>
            <a:r>
              <a:rPr lang="en-MY" sz="2200"/>
              <a:t>Too Narrow or Too Broad</a:t>
            </a:r>
          </a:p>
          <a:p>
            <a:r>
              <a:rPr lang="en-MY" sz="2200"/>
              <a:t>Off Topic</a:t>
            </a:r>
          </a:p>
          <a:p>
            <a:r>
              <a:rPr lang="en-MY" sz="2200"/>
              <a:t>Not Scholarly</a:t>
            </a:r>
          </a:p>
          <a:p>
            <a:r>
              <a:rPr lang="en-MY" sz="2200"/>
              <a:t>Too Defensive</a:t>
            </a:r>
          </a:p>
          <a:p>
            <a:r>
              <a:rPr lang="en-MY" sz="2200"/>
              <a:t>Not Sufficiently Original</a:t>
            </a:r>
          </a:p>
          <a:p>
            <a:r>
              <a:rPr lang="en-MY" sz="2200"/>
              <a:t>Poor Structure</a:t>
            </a:r>
          </a:p>
          <a:p>
            <a:r>
              <a:rPr lang="en-MY" sz="2200"/>
              <a:t>Not Significant</a:t>
            </a:r>
          </a:p>
          <a:p>
            <a:r>
              <a:rPr lang="en-MY" sz="2200"/>
              <a:t>Theoretically or Methodologically Issue</a:t>
            </a:r>
          </a:p>
          <a:p>
            <a:r>
              <a:rPr lang="en-MY" sz="2200"/>
              <a:t>Too Many Misspellings and Grammatical Errors</a:t>
            </a:r>
          </a:p>
          <a:p>
            <a:r>
              <a:rPr lang="en-MY" sz="2200"/>
              <a:t>NO ARGUMENT (problem statement) - Editors or reviewers may not mention the lack of an argument as a reason for rejection</a:t>
            </a:r>
          </a:p>
          <a:p>
            <a:r>
              <a:rPr lang="ar-IQ" sz="2200"/>
              <a:t>الحجة هي خطاب يهدف إلى الإقناع</a:t>
            </a:r>
          </a:p>
        </p:txBody>
      </p:sp>
    </p:spTree>
    <p:extLst>
      <p:ext uri="{BB962C8B-B14F-4D97-AF65-F5344CB8AC3E}">
        <p14:creationId xmlns:p14="http://schemas.microsoft.com/office/powerpoint/2010/main" val="2796896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9AFAF-A808-4AE2-A12D-66B3E2AB2B3A}"/>
              </a:ext>
            </a:extLst>
          </p:cNvPr>
          <p:cNvSpPr>
            <a:spLocks noGrp="1"/>
          </p:cNvSpPr>
          <p:nvPr>
            <p:ph type="title"/>
          </p:nvPr>
        </p:nvSpPr>
        <p:spPr>
          <a:xfrm>
            <a:off x="1162498" y="655783"/>
            <a:ext cx="4284418" cy="1448388"/>
          </a:xfrm>
        </p:spPr>
        <p:txBody>
          <a:bodyPr vert="horz" lIns="91440" tIns="45720" rIns="91440" bIns="45720" rtlCol="0" anchor="t">
            <a:normAutofit/>
          </a:bodyPr>
          <a:lstStyle/>
          <a:p>
            <a:r>
              <a:rPr lang="en-US">
                <a:solidFill>
                  <a:schemeClr val="bg1"/>
                </a:solidFill>
              </a:rPr>
              <a:t>Week 4: Selecting a Journal</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066159-EBFD-4E25-A5F2-3F3E87051654}"/>
              </a:ext>
            </a:extLst>
          </p:cNvPr>
          <p:cNvPicPr>
            <a:picLocks noChangeAspect="1"/>
          </p:cNvPicPr>
          <p:nvPr/>
        </p:nvPicPr>
        <p:blipFill rotWithShape="1">
          <a:blip r:embed="rId2"/>
          <a:srcRect t="293" r="-2" b="12416"/>
          <a:stretch/>
        </p:blipFill>
        <p:spPr>
          <a:xfrm>
            <a:off x="1155559" y="2265037"/>
            <a:ext cx="9889790" cy="3949494"/>
          </a:xfrm>
          <a:prstGeom prst="rect">
            <a:avLst/>
          </a:prstGeom>
        </p:spPr>
      </p:pic>
    </p:spTree>
    <p:extLst>
      <p:ext uri="{BB962C8B-B14F-4D97-AF65-F5344CB8AC3E}">
        <p14:creationId xmlns:p14="http://schemas.microsoft.com/office/powerpoint/2010/main" val="2367338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CB80A5-60E3-4B39-98E5-EFE0A5A631FE}"/>
              </a:ext>
            </a:extLst>
          </p:cNvPr>
          <p:cNvSpPr>
            <a:spLocks noGrp="1"/>
          </p:cNvSpPr>
          <p:nvPr>
            <p:ph type="title"/>
          </p:nvPr>
        </p:nvSpPr>
        <p:spPr>
          <a:xfrm>
            <a:off x="686834" y="1153572"/>
            <a:ext cx="3200400" cy="4461163"/>
          </a:xfrm>
        </p:spPr>
        <p:txBody>
          <a:bodyPr>
            <a:normAutofit/>
          </a:bodyPr>
          <a:lstStyle/>
          <a:p>
            <a:r>
              <a:rPr lang="en-MY" sz="4100" dirty="0">
                <a:solidFill>
                  <a:srgbClr val="FFFFFF"/>
                </a:solidFill>
              </a:rPr>
              <a:t>THE IMPORTANCE OF PICKING THE RIGHT JOURNAL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27578A1-DA63-478D-84A7-556C0818FACD}"/>
              </a:ext>
            </a:extLst>
          </p:cNvPr>
          <p:cNvSpPr>
            <a:spLocks noGrp="1"/>
          </p:cNvSpPr>
          <p:nvPr>
            <p:ph idx="1"/>
          </p:nvPr>
        </p:nvSpPr>
        <p:spPr>
          <a:xfrm>
            <a:off x="4447308" y="591344"/>
            <a:ext cx="6906491" cy="5585619"/>
          </a:xfrm>
        </p:spPr>
        <p:txBody>
          <a:bodyPr anchor="ctr">
            <a:normAutofit/>
          </a:bodyPr>
          <a:lstStyle/>
          <a:p>
            <a:r>
              <a:rPr lang="en-MY" dirty="0"/>
              <a:t>I have placed selecting an appropriate journal early in this workbook because you want to make this decision early on and revise your article with a specific journal in mind. Many professors don’t even write an article until they have decided to which journal they will send it.</a:t>
            </a:r>
          </a:p>
        </p:txBody>
      </p:sp>
    </p:spTree>
    <p:extLst>
      <p:ext uri="{BB962C8B-B14F-4D97-AF65-F5344CB8AC3E}">
        <p14:creationId xmlns:p14="http://schemas.microsoft.com/office/powerpoint/2010/main" val="419838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52B95-FA60-4FA2-9537-B67FF7F2B9AB}"/>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Journal Selection</a:t>
            </a:r>
            <a:endParaRPr lang="en-MY"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38DC08-CCFC-41FF-8825-C277867FD0B4}"/>
              </a:ext>
            </a:extLst>
          </p:cNvPr>
          <p:cNvSpPr>
            <a:spLocks noGrp="1"/>
          </p:cNvSpPr>
          <p:nvPr>
            <p:ph idx="1"/>
          </p:nvPr>
        </p:nvSpPr>
        <p:spPr>
          <a:xfrm>
            <a:off x="4447308" y="591344"/>
            <a:ext cx="6906491" cy="5585619"/>
          </a:xfrm>
        </p:spPr>
        <p:txBody>
          <a:bodyPr anchor="ctr">
            <a:normAutofit/>
          </a:bodyPr>
          <a:lstStyle/>
          <a:p>
            <a:r>
              <a:rPr lang="en-MY" sz="1800" dirty="0"/>
              <a:t>One of the most frequent reasons an article is rejected is that it did not meet that particular journal’s requirements.</a:t>
            </a:r>
          </a:p>
          <a:p>
            <a:r>
              <a:rPr lang="en-MY" sz="1800" dirty="0"/>
              <a:t>Even well-written articles will go unpublished if submitted to journals that have recently published similar articles on the same topic, have large backlogs of other articles, or have a theoretical emphasis the article lacks. The rejection letter will rarely say this clearly, but many times there was nothing intrinsically wrong with the article, it simply did not fit the journal’s mandate. </a:t>
            </a:r>
          </a:p>
          <a:p>
            <a:r>
              <a:rPr lang="en-MY" sz="1800" dirty="0"/>
              <a:t>The editor may couch this in any number of way, it was too long or too short, too qualitative or too quantitative, too narrow or too broad, too theoretical or too concrete, and so on and so forth—but all these comments really mean the same thing: </a:t>
            </a:r>
            <a:r>
              <a:rPr lang="en-MY" sz="1800" b="1" dirty="0"/>
              <a:t>We don’t publish articles like this. </a:t>
            </a:r>
            <a:endParaRPr lang="en-MY" sz="1800" dirty="0"/>
          </a:p>
        </p:txBody>
      </p:sp>
    </p:spTree>
    <p:extLst>
      <p:ext uri="{BB962C8B-B14F-4D97-AF65-F5344CB8AC3E}">
        <p14:creationId xmlns:p14="http://schemas.microsoft.com/office/powerpoint/2010/main" val="3789120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23834-E4F5-4F0D-AE29-F76D31BCA5D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Journal Selection</a:t>
            </a:r>
            <a:endParaRPr lang="en-MY">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732DAE-B4DF-4C73-986A-A0AAA8FBB39F}"/>
              </a:ext>
            </a:extLst>
          </p:cNvPr>
          <p:cNvSpPr>
            <a:spLocks noGrp="1"/>
          </p:cNvSpPr>
          <p:nvPr>
            <p:ph idx="1"/>
          </p:nvPr>
        </p:nvSpPr>
        <p:spPr>
          <a:xfrm>
            <a:off x="4447308" y="591344"/>
            <a:ext cx="6906491" cy="5585619"/>
          </a:xfrm>
        </p:spPr>
        <p:txBody>
          <a:bodyPr anchor="ctr">
            <a:normAutofit/>
          </a:bodyPr>
          <a:lstStyle/>
          <a:p>
            <a:r>
              <a:rPr lang="en-MY" sz="2400" dirty="0"/>
              <a:t>you cannot submit your article to more than one journal at a time.</a:t>
            </a:r>
          </a:p>
          <a:p>
            <a:r>
              <a:rPr lang="en-MY" sz="2400" dirty="0"/>
              <a:t>Since you must wait until you get a decision from the first journal before you can submit it to another journal, and since the review process can take three to twelve months, picking the wrong journal can significantly delay publication, perhaps even past the article’s topical relevance. </a:t>
            </a:r>
          </a:p>
          <a:p>
            <a:r>
              <a:rPr lang="en-MY" sz="2400" dirty="0"/>
              <a:t>Always publish in “refereed” academic journals.</a:t>
            </a:r>
          </a:p>
          <a:p>
            <a:r>
              <a:rPr lang="en-MY" sz="2400" dirty="0"/>
              <a:t>Peered review journals : This process is sometimes known as anonymous or blind review (if the author does not know the reviewer but the reviewer knows the author) or double blind review (if neither knows the other)</a:t>
            </a:r>
          </a:p>
        </p:txBody>
      </p:sp>
    </p:spTree>
    <p:extLst>
      <p:ext uri="{BB962C8B-B14F-4D97-AF65-F5344CB8AC3E}">
        <p14:creationId xmlns:p14="http://schemas.microsoft.com/office/powerpoint/2010/main" val="23187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0D9E20-F3D4-45D9-8D20-65789080B53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العقاب او المكافأة من اجل التحفيز </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122" name="Picture 2" descr="04-00136 Photo of a check made out to John van der Linde for $25 ...">
            <a:extLst>
              <a:ext uri="{FF2B5EF4-FFF2-40B4-BE49-F238E27FC236}">
                <a16:creationId xmlns:a16="http://schemas.microsoft.com/office/drawing/2014/main" id="{3F111F16-6BF5-4DBE-A16B-31FDEB76A9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567" y="3211695"/>
            <a:ext cx="5455917" cy="2427883"/>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2837FED-80BB-4A9F-9179-B243E07EFDED}"/>
              </a:ext>
            </a:extLst>
          </p:cNvPr>
          <p:cNvPicPr>
            <a:picLocks noChangeAspect="1"/>
          </p:cNvPicPr>
          <p:nvPr/>
        </p:nvPicPr>
        <p:blipFill rotWithShape="1">
          <a:blip r:embed="rId3"/>
          <a:srcRect l="50849" t="21498" r="11720" b="11141"/>
          <a:stretch/>
        </p:blipFill>
        <p:spPr>
          <a:xfrm>
            <a:off x="6544159" y="2426818"/>
            <a:ext cx="5257745" cy="3997637"/>
          </a:xfrm>
          <a:prstGeom prst="rect">
            <a:avLst/>
          </a:prstGeom>
        </p:spPr>
      </p:pic>
    </p:spTree>
    <p:extLst>
      <p:ext uri="{BB962C8B-B14F-4D97-AF65-F5344CB8AC3E}">
        <p14:creationId xmlns:p14="http://schemas.microsoft.com/office/powerpoint/2010/main" val="2553887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92D5-8F2D-4F7C-A812-7F5006F6C60E}"/>
              </a:ext>
            </a:extLst>
          </p:cNvPr>
          <p:cNvSpPr>
            <a:spLocks noGrp="1"/>
          </p:cNvSpPr>
          <p:nvPr>
            <p:ph type="title"/>
          </p:nvPr>
        </p:nvSpPr>
        <p:spPr>
          <a:xfrm>
            <a:off x="519545" y="621792"/>
            <a:ext cx="5181503" cy="5504688"/>
          </a:xfrm>
        </p:spPr>
        <p:txBody>
          <a:bodyPr>
            <a:normAutofit/>
          </a:bodyPr>
          <a:lstStyle/>
          <a:p>
            <a:r>
              <a:rPr lang="en-MY" sz="4800"/>
              <a:t>TYPES OF ACADEMIC JOURNALS</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D04D16B-519C-41DE-988B-1C02B47BE454}"/>
              </a:ext>
            </a:extLst>
          </p:cNvPr>
          <p:cNvGraphicFramePr>
            <a:graphicFrameLocks noGrp="1"/>
          </p:cNvGraphicFramePr>
          <p:nvPr>
            <p:ph idx="1"/>
            <p:extLst>
              <p:ext uri="{D42A27DB-BD31-4B8C-83A1-F6EECF244321}">
                <p14:modId xmlns:p14="http://schemas.microsoft.com/office/powerpoint/2010/main" val="465568140"/>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3255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4D043D-B304-4040-AA97-33906C23A5C6}"/>
              </a:ext>
            </a:extLst>
          </p:cNvPr>
          <p:cNvSpPr>
            <a:spLocks noGrp="1"/>
          </p:cNvSpPr>
          <p:nvPr>
            <p:ph type="title"/>
          </p:nvPr>
        </p:nvSpPr>
        <p:spPr>
          <a:xfrm>
            <a:off x="1171074" y="1396686"/>
            <a:ext cx="3240506" cy="4064628"/>
          </a:xfrm>
        </p:spPr>
        <p:txBody>
          <a:bodyPr>
            <a:normAutofit/>
          </a:bodyPr>
          <a:lstStyle/>
          <a:p>
            <a:r>
              <a:rPr lang="en-MY">
                <a:solidFill>
                  <a:srgbClr val="FFFFFF"/>
                </a:solidFill>
              </a:rPr>
              <a:t>Questionable Publishing Outlets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8B6C80C-E96D-46BA-A316-A4EDE081AF5E}"/>
              </a:ext>
            </a:extLst>
          </p:cNvPr>
          <p:cNvSpPr>
            <a:spLocks noGrp="1"/>
          </p:cNvSpPr>
          <p:nvPr>
            <p:ph idx="1"/>
          </p:nvPr>
        </p:nvSpPr>
        <p:spPr>
          <a:xfrm>
            <a:off x="5370153" y="1526033"/>
            <a:ext cx="5536397" cy="3935281"/>
          </a:xfrm>
        </p:spPr>
        <p:txBody>
          <a:bodyPr>
            <a:normAutofit/>
          </a:bodyPr>
          <a:lstStyle/>
          <a:p>
            <a:r>
              <a:rPr lang="en-MY" sz="2200"/>
              <a:t>Chapters in edited volumes</a:t>
            </a:r>
          </a:p>
          <a:p>
            <a:r>
              <a:rPr lang="en-MY" sz="2200"/>
              <a:t>Non-peer-reviewed academic journals</a:t>
            </a:r>
          </a:p>
          <a:p>
            <a:r>
              <a:rPr lang="en-MY" sz="2200"/>
              <a:t>Graduate student journals</a:t>
            </a:r>
          </a:p>
          <a:p>
            <a:r>
              <a:rPr lang="en-MY" sz="2200"/>
              <a:t>Note journals</a:t>
            </a:r>
          </a:p>
          <a:p>
            <a:r>
              <a:rPr lang="en-MY" sz="2200"/>
              <a:t>Review journals</a:t>
            </a:r>
          </a:p>
          <a:p>
            <a:r>
              <a:rPr lang="en-MY" sz="2200"/>
              <a:t>Local journals</a:t>
            </a:r>
          </a:p>
          <a:p>
            <a:r>
              <a:rPr lang="en-MY" sz="2200"/>
              <a:t>New journals</a:t>
            </a:r>
          </a:p>
          <a:p>
            <a:r>
              <a:rPr lang="en-MY" sz="2200"/>
              <a:t>Electronic journals</a:t>
            </a:r>
          </a:p>
          <a:p>
            <a:r>
              <a:rPr lang="en-MY" sz="2200"/>
              <a:t>Non-U.S. journals</a:t>
            </a:r>
          </a:p>
        </p:txBody>
      </p:sp>
    </p:spTree>
    <p:extLst>
      <p:ext uri="{BB962C8B-B14F-4D97-AF65-F5344CB8AC3E}">
        <p14:creationId xmlns:p14="http://schemas.microsoft.com/office/powerpoint/2010/main" val="668201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0606-5D0D-4797-880B-85AEF8FD87A5}"/>
              </a:ext>
            </a:extLst>
          </p:cNvPr>
          <p:cNvSpPr>
            <a:spLocks noGrp="1"/>
          </p:cNvSpPr>
          <p:nvPr>
            <p:ph type="title"/>
          </p:nvPr>
        </p:nvSpPr>
        <p:spPr>
          <a:xfrm>
            <a:off x="519545" y="621792"/>
            <a:ext cx="5181503" cy="5504688"/>
          </a:xfrm>
        </p:spPr>
        <p:txBody>
          <a:bodyPr>
            <a:normAutofit/>
          </a:bodyPr>
          <a:lstStyle/>
          <a:p>
            <a:r>
              <a:rPr lang="en-MY" sz="4800"/>
              <a:t>Preferred Publishing Outlets</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6C62D44-1CF0-477C-B60F-4E04B9B2981D}"/>
              </a:ext>
            </a:extLst>
          </p:cNvPr>
          <p:cNvGraphicFramePr>
            <a:graphicFrameLocks noGrp="1"/>
          </p:cNvGraphicFramePr>
          <p:nvPr>
            <p:ph idx="1"/>
            <p:extLst>
              <p:ext uri="{D42A27DB-BD31-4B8C-83A1-F6EECF244321}">
                <p14:modId xmlns:p14="http://schemas.microsoft.com/office/powerpoint/2010/main" val="1410187163"/>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2471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B322A-38B0-4119-8CF1-F2F28D4CD360}"/>
              </a:ext>
            </a:extLst>
          </p:cNvPr>
          <p:cNvSpPr>
            <a:spLocks noGrp="1"/>
          </p:cNvSpPr>
          <p:nvPr>
            <p:ph type="title"/>
          </p:nvPr>
        </p:nvSpPr>
        <p:spPr>
          <a:xfrm>
            <a:off x="686834" y="1153572"/>
            <a:ext cx="3200400" cy="4461163"/>
          </a:xfrm>
        </p:spPr>
        <p:txBody>
          <a:bodyPr>
            <a:normAutofit/>
          </a:bodyPr>
          <a:lstStyle/>
          <a:p>
            <a:r>
              <a:rPr lang="en-MY">
                <a:solidFill>
                  <a:srgbClr val="FFFFFF"/>
                </a:solidFill>
              </a:rPr>
              <a:t>Evaluation Process for Potential Journals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54E45F-78F1-4B67-A36A-FEEAE7FE7CDC}"/>
              </a:ext>
            </a:extLst>
          </p:cNvPr>
          <p:cNvSpPr>
            <a:spLocks noGrp="1"/>
          </p:cNvSpPr>
          <p:nvPr>
            <p:ph idx="1"/>
          </p:nvPr>
        </p:nvSpPr>
        <p:spPr>
          <a:xfrm>
            <a:off x="4447308" y="591344"/>
            <a:ext cx="6906491" cy="5585619"/>
          </a:xfrm>
        </p:spPr>
        <p:txBody>
          <a:bodyPr anchor="ctr">
            <a:normAutofit/>
          </a:bodyPr>
          <a:lstStyle/>
          <a:p>
            <a:r>
              <a:rPr lang="en-MY" sz="2000" dirty="0"/>
              <a:t>Is the journal peer reviewed?</a:t>
            </a:r>
          </a:p>
          <a:p>
            <a:r>
              <a:rPr lang="en-MY" sz="2000" dirty="0"/>
              <a:t>Is the journal in the recommended publishing outlet category?</a:t>
            </a:r>
          </a:p>
          <a:p>
            <a:r>
              <a:rPr lang="en-MY" sz="2000" dirty="0"/>
              <a:t>Does the journal have a solid reputation?</a:t>
            </a:r>
          </a:p>
          <a:p>
            <a:r>
              <a:rPr lang="en-MY" sz="2000" dirty="0"/>
              <a:t>Does the journal have a reputable publisher?</a:t>
            </a:r>
          </a:p>
          <a:p>
            <a:r>
              <a:rPr lang="en-MY" sz="2000" dirty="0"/>
              <a:t>Has the journal been around for a while?</a:t>
            </a:r>
          </a:p>
          <a:p>
            <a:r>
              <a:rPr lang="en-MY" sz="2000" dirty="0"/>
              <a:t>Is the journal carefully produced?</a:t>
            </a:r>
          </a:p>
          <a:p>
            <a:r>
              <a:rPr lang="en-MY" sz="2000" dirty="0"/>
              <a:t>Does the journal come out on time?</a:t>
            </a:r>
          </a:p>
          <a:p>
            <a:r>
              <a:rPr lang="en-MY" sz="2000" dirty="0"/>
              <a:t>Are the authors published in its pages diverse?</a:t>
            </a:r>
          </a:p>
          <a:p>
            <a:r>
              <a:rPr lang="en-MY" sz="2000" dirty="0"/>
              <a:t>Does the journal publish more than five or six articles a year?</a:t>
            </a:r>
          </a:p>
          <a:p>
            <a:r>
              <a:rPr lang="en-MY" sz="2000" dirty="0"/>
              <a:t>Is the journal online or indexed electronically and where?</a:t>
            </a:r>
          </a:p>
          <a:p>
            <a:r>
              <a:rPr lang="en-MY" sz="2000" dirty="0"/>
              <a:t>Does it take a long time to get published once you submit your manuscript?</a:t>
            </a:r>
          </a:p>
          <a:p>
            <a:r>
              <a:rPr lang="en-MY" sz="2000" dirty="0"/>
              <a:t>Is the journal going through a transition?</a:t>
            </a:r>
          </a:p>
          <a:p>
            <a:r>
              <a:rPr lang="en-MY" sz="2000" dirty="0"/>
              <a:t>Who reads the journal?</a:t>
            </a:r>
          </a:p>
          <a:p>
            <a:endParaRPr lang="en-MY" sz="2000" dirty="0"/>
          </a:p>
        </p:txBody>
      </p:sp>
    </p:spTree>
    <p:extLst>
      <p:ext uri="{BB962C8B-B14F-4D97-AF65-F5344CB8AC3E}">
        <p14:creationId xmlns:p14="http://schemas.microsoft.com/office/powerpoint/2010/main" val="3775285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D2E939-A859-4D9A-88BF-6A1E454225B2}"/>
              </a:ext>
            </a:extLst>
          </p:cNvPr>
          <p:cNvPicPr>
            <a:picLocks noChangeAspect="1"/>
          </p:cNvPicPr>
          <p:nvPr/>
        </p:nvPicPr>
        <p:blipFill>
          <a:blip r:embed="rId2"/>
          <a:stretch>
            <a:fillRect/>
          </a:stretch>
        </p:blipFill>
        <p:spPr>
          <a:xfrm>
            <a:off x="3667897" y="0"/>
            <a:ext cx="4856205" cy="6858000"/>
          </a:xfrm>
          <a:prstGeom prst="rect">
            <a:avLst/>
          </a:prstGeom>
        </p:spPr>
      </p:pic>
    </p:spTree>
    <p:extLst>
      <p:ext uri="{BB962C8B-B14F-4D97-AF65-F5344CB8AC3E}">
        <p14:creationId xmlns:p14="http://schemas.microsoft.com/office/powerpoint/2010/main" val="258463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E0773-D386-4062-B194-BC10B61C94C2}"/>
              </a:ext>
            </a:extLst>
          </p:cNvPr>
          <p:cNvSpPr>
            <a:spLocks noGrp="1"/>
          </p:cNvSpPr>
          <p:nvPr>
            <p:ph type="title"/>
          </p:nvPr>
        </p:nvSpPr>
        <p:spPr>
          <a:xfrm>
            <a:off x="686834" y="1153572"/>
            <a:ext cx="3200400" cy="4461163"/>
          </a:xfrm>
        </p:spPr>
        <p:txBody>
          <a:bodyPr>
            <a:normAutofit/>
          </a:bodyPr>
          <a:lstStyle/>
          <a:p>
            <a:r>
              <a:rPr lang="en-MY">
                <a:solidFill>
                  <a:srgbClr val="FFFFFF"/>
                </a:solidFill>
              </a:rPr>
              <a:t>Writing a Query Letter to Editors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2EA0F5-21EF-4140-8B99-8DA85BC525A5}"/>
              </a:ext>
            </a:extLst>
          </p:cNvPr>
          <p:cNvSpPr>
            <a:spLocks noGrp="1"/>
          </p:cNvSpPr>
          <p:nvPr>
            <p:ph idx="1"/>
          </p:nvPr>
        </p:nvSpPr>
        <p:spPr>
          <a:xfrm>
            <a:off x="4447308" y="591344"/>
            <a:ext cx="6906491" cy="5585619"/>
          </a:xfrm>
        </p:spPr>
        <p:txBody>
          <a:bodyPr anchor="ctr">
            <a:normAutofit/>
          </a:bodyPr>
          <a:lstStyle/>
          <a:p>
            <a:r>
              <a:rPr lang="en-MY" sz="1100" dirty="0"/>
              <a:t>Some information about a journal cannot be collected by looking at the journal. Copyright pages, online</a:t>
            </a:r>
          </a:p>
          <a:p>
            <a:r>
              <a:rPr lang="en-MY" sz="1100" dirty="0"/>
              <a:t>submission guidelines, and electronic directories like Ulrich’s will only carry you so far. Some of the</a:t>
            </a:r>
          </a:p>
          <a:p>
            <a:r>
              <a:rPr lang="en-MY" sz="1100" dirty="0"/>
              <a:t>most important information can only be had from the staff of the journal. This is why I recommend that you</a:t>
            </a:r>
          </a:p>
          <a:p>
            <a:r>
              <a:rPr lang="en-MY" sz="1100" dirty="0"/>
              <a:t>e-mail the editors of the two or three journals you are most interested in and ask them some questions.</a:t>
            </a:r>
          </a:p>
          <a:p>
            <a:r>
              <a:rPr lang="en-MY" sz="1100" dirty="0"/>
              <a:t>Some types of questions you should ask of the managing editor, others of the faculty editor. Although it can</a:t>
            </a:r>
          </a:p>
          <a:p>
            <a:r>
              <a:rPr lang="en-MY" sz="1100" dirty="0"/>
              <a:t>seem like hubris to write to one of these figures, I assure you they do not live on Olympian heights. It is</a:t>
            </a:r>
          </a:p>
          <a:p>
            <a:r>
              <a:rPr lang="en-MY" sz="1100" dirty="0"/>
              <a:t>their job to work with authors, and you have the right to ask a few questions before sending your hard</a:t>
            </a:r>
          </a:p>
          <a:p>
            <a:r>
              <a:rPr lang="en-MY" sz="1100" dirty="0"/>
              <a:t>work to them, especially since they get to publish your article for free! I have seen this step of writing to</a:t>
            </a:r>
          </a:p>
          <a:p>
            <a:r>
              <a:rPr lang="en-MY" sz="1100" dirty="0"/>
              <a:t>the editor(s) work to the author’s advantage time and again. The only caveat is that the larger the journal,</a:t>
            </a:r>
          </a:p>
          <a:p>
            <a:r>
              <a:rPr lang="en-MY" sz="1100" dirty="0"/>
              <a:t>the less likely they are to respond helpfully to queries. Journals that receive more than 200 submissions a</a:t>
            </a:r>
          </a:p>
          <a:p>
            <a:r>
              <a:rPr lang="en-MY" sz="1100" dirty="0"/>
              <a:t>year may not respond at all, but I have had students receive helpful replies from very large journals, so I</a:t>
            </a:r>
          </a:p>
          <a:p>
            <a:r>
              <a:rPr lang="en-MY" sz="1100" dirty="0"/>
              <a:t>recommend trying.</a:t>
            </a:r>
          </a:p>
        </p:txBody>
      </p:sp>
    </p:spTree>
    <p:extLst>
      <p:ext uri="{BB962C8B-B14F-4D97-AF65-F5344CB8AC3E}">
        <p14:creationId xmlns:p14="http://schemas.microsoft.com/office/powerpoint/2010/main" val="163208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483E9B6-232E-419F-BBCD-0412B89FA22D}"/>
              </a:ext>
            </a:extLst>
          </p:cNvPr>
          <p:cNvGraphicFramePr>
            <a:graphicFrameLocks noGrp="1"/>
          </p:cNvGraphicFramePr>
          <p:nvPr>
            <p:ph idx="1"/>
            <p:extLst>
              <p:ext uri="{D42A27DB-BD31-4B8C-83A1-F6EECF244321}">
                <p14:modId xmlns:p14="http://schemas.microsoft.com/office/powerpoint/2010/main" val="3048128896"/>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86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C3A9-F1B4-4770-A4E2-37DD5F02678D}"/>
              </a:ext>
            </a:extLst>
          </p:cNvPr>
          <p:cNvSpPr>
            <a:spLocks noGrp="1"/>
          </p:cNvSpPr>
          <p:nvPr>
            <p:ph type="title"/>
          </p:nvPr>
        </p:nvSpPr>
        <p:spPr/>
        <p:txBody>
          <a:bodyPr/>
          <a:lstStyle/>
          <a:p>
            <a:r>
              <a:rPr lang="en-US" dirty="0"/>
              <a:t>Review</a:t>
            </a:r>
            <a:endParaRPr lang="en-MY" dirty="0"/>
          </a:p>
        </p:txBody>
      </p:sp>
      <p:sp>
        <p:nvSpPr>
          <p:cNvPr id="3" name="Content Placeholder 2">
            <a:extLst>
              <a:ext uri="{FF2B5EF4-FFF2-40B4-BE49-F238E27FC236}">
                <a16:creationId xmlns:a16="http://schemas.microsoft.com/office/drawing/2014/main" id="{75E7F2E7-A318-4DF1-8521-E1B543994B3A}"/>
              </a:ext>
            </a:extLst>
          </p:cNvPr>
          <p:cNvSpPr>
            <a:spLocks noGrp="1"/>
          </p:cNvSpPr>
          <p:nvPr>
            <p:ph idx="1"/>
          </p:nvPr>
        </p:nvSpPr>
        <p:spPr/>
        <p:txBody>
          <a:bodyPr>
            <a:normAutofit fontScale="62500" lnSpcReduction="20000"/>
          </a:bodyPr>
          <a:lstStyle/>
          <a:p>
            <a:r>
              <a:rPr lang="en-MY" dirty="0"/>
              <a:t>You have now spent four weeks working on your article. You have worked on designing a writing plan, finalizing your abstract, developing your argument and threading it throughout your article, and identifying appropriate journals for publication. If you have been writing at least fifteen minutes a day, you are doing great!</a:t>
            </a:r>
          </a:p>
          <a:p>
            <a:r>
              <a:rPr lang="en-MY" dirty="0"/>
              <a:t> If you are still not writing regularly or getting around to all the tasks you had hoped to do—don’t feel guilty! Guilt about the past prevents you from action in the present. When you feel bad, it is difficult to get motivated. As a friend once said, you can’t hate yourself into changing. Accept that developing good writing habits often takes longer than four weeks. Then shake off those negative feelings and just focus on today. Today is just as good a day to get started as yesterday, and if you are rereading this tomorrow or in a month or a year, today is still a good day to get started. Since this workbook breaks revising an article down into small steps, you have help in setting reachable goals.</a:t>
            </a:r>
          </a:p>
          <a:p>
            <a:r>
              <a:rPr lang="en-MY" dirty="0"/>
              <a:t> No matter what you did this last week, take a minute to write in the chart below a positive message to yourself about writing. In it, be kind to yourself and be hopeful. If this makes you uneasy, remember what Samuel Johnson wisely said, that intellectuals often believe that an “unwillingness to be pleased” is the proof of intelligence. It is “much easier to find reasons for rejecting than embracing,” he points out (Johnson 1751). So let the embrace be a triumph over the quotidian. In academia, we tend to deify the hostile and the negative. Dare to be positive! You can also phone or e-mail a friend to do this exercise in dialogue.</a:t>
            </a:r>
          </a:p>
          <a:p>
            <a:r>
              <a:rPr lang="en-MY" dirty="0"/>
              <a:t> </a:t>
            </a:r>
          </a:p>
        </p:txBody>
      </p:sp>
    </p:spTree>
    <p:extLst>
      <p:ext uri="{BB962C8B-B14F-4D97-AF65-F5344CB8AC3E}">
        <p14:creationId xmlns:p14="http://schemas.microsoft.com/office/powerpoint/2010/main" val="1440240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A6BCE-30EC-49F7-82D9-8A852F3D2237}"/>
              </a:ext>
            </a:extLst>
          </p:cNvPr>
          <p:cNvSpPr>
            <a:spLocks noGrp="1"/>
          </p:cNvSpPr>
          <p:nvPr>
            <p:ph type="title"/>
          </p:nvPr>
        </p:nvSpPr>
        <p:spPr>
          <a:xfrm>
            <a:off x="1162498" y="655783"/>
            <a:ext cx="4284418" cy="1448388"/>
          </a:xfrm>
        </p:spPr>
        <p:txBody>
          <a:bodyPr vert="horz" lIns="91440" tIns="45720" rIns="91440" bIns="45720" rtlCol="0" anchor="t">
            <a:normAutofit/>
          </a:bodyPr>
          <a:lstStyle/>
          <a:p>
            <a:r>
              <a:rPr lang="en-US" sz="3700">
                <a:solidFill>
                  <a:schemeClr val="bg1"/>
                </a:solidFill>
              </a:rPr>
              <a:t>Week 5: Reviewing the Related Literature</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14ECAB4-26DC-4332-9C7B-2F641D67F09C}"/>
              </a:ext>
            </a:extLst>
          </p:cNvPr>
          <p:cNvPicPr>
            <a:picLocks noGrp="1" noChangeAspect="1"/>
          </p:cNvPicPr>
          <p:nvPr>
            <p:ph idx="1"/>
          </p:nvPr>
        </p:nvPicPr>
        <p:blipFill rotWithShape="1">
          <a:blip r:embed="rId2"/>
          <a:srcRect t="2930" r="-2" b="12994"/>
          <a:stretch/>
        </p:blipFill>
        <p:spPr>
          <a:xfrm>
            <a:off x="1155559" y="2265037"/>
            <a:ext cx="9889790" cy="3949494"/>
          </a:xfrm>
          <a:prstGeom prst="rect">
            <a:avLst/>
          </a:prstGeom>
        </p:spPr>
      </p:pic>
    </p:spTree>
    <p:extLst>
      <p:ext uri="{BB962C8B-B14F-4D97-AF65-F5344CB8AC3E}">
        <p14:creationId xmlns:p14="http://schemas.microsoft.com/office/powerpoint/2010/main" val="431233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4BAE-230B-4365-A8A9-167C9EC570F4}"/>
              </a:ext>
            </a:extLst>
          </p:cNvPr>
          <p:cNvSpPr>
            <a:spLocks noGrp="1"/>
          </p:cNvSpPr>
          <p:nvPr>
            <p:ph type="title"/>
          </p:nvPr>
        </p:nvSpPr>
        <p:spPr/>
        <p:txBody>
          <a:bodyPr/>
          <a:lstStyle/>
          <a:p>
            <a:r>
              <a:rPr lang="en-MY" dirty="0"/>
              <a:t>STRATEGIES FOR GETTING READING DONE</a:t>
            </a:r>
          </a:p>
        </p:txBody>
      </p:sp>
      <p:sp>
        <p:nvSpPr>
          <p:cNvPr id="3" name="Content Placeholder 2">
            <a:extLst>
              <a:ext uri="{FF2B5EF4-FFF2-40B4-BE49-F238E27FC236}">
                <a16:creationId xmlns:a16="http://schemas.microsoft.com/office/drawing/2014/main" id="{45BC9E72-F54F-4245-BFB8-63888698ED5B}"/>
              </a:ext>
            </a:extLst>
          </p:cNvPr>
          <p:cNvSpPr>
            <a:spLocks noGrp="1"/>
          </p:cNvSpPr>
          <p:nvPr>
            <p:ph idx="1"/>
          </p:nvPr>
        </p:nvSpPr>
        <p:spPr/>
        <p:txBody>
          <a:bodyPr/>
          <a:lstStyle/>
          <a:p>
            <a:r>
              <a:rPr lang="en-MY" dirty="0"/>
              <a:t>Reading Theoretical Literature.</a:t>
            </a:r>
          </a:p>
          <a:p>
            <a:r>
              <a:rPr lang="en-MY" dirty="0"/>
              <a:t>Take theory courses.</a:t>
            </a:r>
          </a:p>
          <a:p>
            <a:r>
              <a:rPr lang="en-MY" dirty="0"/>
              <a:t>Read with an expert.</a:t>
            </a:r>
          </a:p>
          <a:p>
            <a:r>
              <a:rPr lang="en-MY" dirty="0"/>
              <a:t>Read book reviews.</a:t>
            </a:r>
          </a:p>
          <a:p>
            <a:r>
              <a:rPr lang="en-MY" dirty="0"/>
              <a:t>Buy and use reference books.</a:t>
            </a:r>
          </a:p>
        </p:txBody>
      </p:sp>
    </p:spTree>
    <p:extLst>
      <p:ext uri="{BB962C8B-B14F-4D97-AF65-F5344CB8AC3E}">
        <p14:creationId xmlns:p14="http://schemas.microsoft.com/office/powerpoint/2010/main" val="280794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2CA1-FF77-4BB9-91A4-0604DCE198B0}"/>
              </a:ext>
            </a:extLst>
          </p:cNvPr>
          <p:cNvSpPr>
            <a:spLocks noGrp="1"/>
          </p:cNvSpPr>
          <p:nvPr>
            <p:ph type="title"/>
          </p:nvPr>
        </p:nvSpPr>
        <p:spPr/>
        <p:txBody>
          <a:bodyPr/>
          <a:lstStyle/>
          <a:p>
            <a:r>
              <a:rPr lang="en-US" dirty="0"/>
              <a:t>Partner</a:t>
            </a:r>
            <a:endParaRPr lang="en-MY" dirty="0"/>
          </a:p>
        </p:txBody>
      </p:sp>
      <p:pic>
        <p:nvPicPr>
          <p:cNvPr id="5" name="Picture 4">
            <a:extLst>
              <a:ext uri="{FF2B5EF4-FFF2-40B4-BE49-F238E27FC236}">
                <a16:creationId xmlns:a16="http://schemas.microsoft.com/office/drawing/2014/main" id="{AFD6846A-2BE1-4C5E-BB83-D69E9491DB37}"/>
              </a:ext>
            </a:extLst>
          </p:cNvPr>
          <p:cNvPicPr>
            <a:picLocks noChangeAspect="1"/>
          </p:cNvPicPr>
          <p:nvPr/>
        </p:nvPicPr>
        <p:blipFill rotWithShape="1">
          <a:blip r:embed="rId2"/>
          <a:srcRect l="5780" t="13507" r="56445" b="11957"/>
          <a:stretch/>
        </p:blipFill>
        <p:spPr>
          <a:xfrm>
            <a:off x="3405930" y="1904300"/>
            <a:ext cx="4605556" cy="3833770"/>
          </a:xfrm>
          <a:prstGeom prst="rect">
            <a:avLst/>
          </a:prstGeom>
        </p:spPr>
      </p:pic>
    </p:spTree>
    <p:extLst>
      <p:ext uri="{BB962C8B-B14F-4D97-AF65-F5344CB8AC3E}">
        <p14:creationId xmlns:p14="http://schemas.microsoft.com/office/powerpoint/2010/main" val="679323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8644F-186F-45E7-B57B-16509EE4AFED}"/>
              </a:ext>
            </a:extLst>
          </p:cNvPr>
          <p:cNvSpPr>
            <a:spLocks noGrp="1"/>
          </p:cNvSpPr>
          <p:nvPr>
            <p:ph type="title"/>
          </p:nvPr>
        </p:nvSpPr>
        <p:spPr>
          <a:xfrm>
            <a:off x="686834" y="1153572"/>
            <a:ext cx="3200400" cy="4461163"/>
          </a:xfrm>
        </p:spPr>
        <p:txBody>
          <a:bodyPr>
            <a:normAutofit/>
          </a:bodyPr>
          <a:lstStyle/>
          <a:p>
            <a:r>
              <a:rPr lang="en-MY">
                <a:solidFill>
                  <a:srgbClr val="FFFFFF"/>
                </a:solidFill>
              </a:rPr>
              <a:t>Reading Related Literature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4479CE-95DD-4817-94EE-77EF2DA9CFB2}"/>
              </a:ext>
            </a:extLst>
          </p:cNvPr>
          <p:cNvSpPr>
            <a:spLocks noGrp="1"/>
          </p:cNvSpPr>
          <p:nvPr>
            <p:ph idx="1"/>
          </p:nvPr>
        </p:nvSpPr>
        <p:spPr>
          <a:xfrm>
            <a:off x="4447308" y="591344"/>
            <a:ext cx="6906491" cy="5585619"/>
          </a:xfrm>
        </p:spPr>
        <p:txBody>
          <a:bodyPr anchor="ctr">
            <a:normAutofit/>
          </a:bodyPr>
          <a:lstStyle/>
          <a:p>
            <a:r>
              <a:rPr lang="en-MY" dirty="0"/>
              <a:t>Set up your bibliographic software</a:t>
            </a:r>
          </a:p>
          <a:p>
            <a:r>
              <a:rPr lang="en-MY" dirty="0"/>
              <a:t>Schedule library reading</a:t>
            </a:r>
          </a:p>
          <a:p>
            <a:r>
              <a:rPr lang="en-MY" dirty="0"/>
              <a:t>Read the newest material first</a:t>
            </a:r>
          </a:p>
          <a:p>
            <a:r>
              <a:rPr lang="en-MY" dirty="0"/>
              <a:t>Don’t wait to write</a:t>
            </a:r>
          </a:p>
        </p:txBody>
      </p:sp>
    </p:spTree>
    <p:extLst>
      <p:ext uri="{BB962C8B-B14F-4D97-AF65-F5344CB8AC3E}">
        <p14:creationId xmlns:p14="http://schemas.microsoft.com/office/powerpoint/2010/main" val="3432712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77D3-C211-4E76-B94E-ACF332876362}"/>
              </a:ext>
            </a:extLst>
          </p:cNvPr>
          <p:cNvSpPr>
            <a:spLocks noGrp="1"/>
          </p:cNvSpPr>
          <p:nvPr>
            <p:ph type="title"/>
          </p:nvPr>
        </p:nvSpPr>
        <p:spPr/>
        <p:txBody>
          <a:bodyPr/>
          <a:lstStyle/>
          <a:p>
            <a:r>
              <a:rPr lang="en-MY" dirty="0"/>
              <a:t>What’s Your Entry Point? </a:t>
            </a:r>
          </a:p>
        </p:txBody>
      </p:sp>
      <p:sp>
        <p:nvSpPr>
          <p:cNvPr id="3" name="Content Placeholder 2">
            <a:extLst>
              <a:ext uri="{FF2B5EF4-FFF2-40B4-BE49-F238E27FC236}">
                <a16:creationId xmlns:a16="http://schemas.microsoft.com/office/drawing/2014/main" id="{FC1012C9-08A6-4536-BD93-823FB1181FD2}"/>
              </a:ext>
            </a:extLst>
          </p:cNvPr>
          <p:cNvSpPr>
            <a:spLocks noGrp="1"/>
          </p:cNvSpPr>
          <p:nvPr>
            <p:ph idx="1"/>
          </p:nvPr>
        </p:nvSpPr>
        <p:spPr/>
        <p:txBody>
          <a:bodyPr/>
          <a:lstStyle/>
          <a:p>
            <a:r>
              <a:rPr lang="en-MY" dirty="0"/>
              <a:t>an argument is something you can coherently respond to by saying, “I agree” or “I disagree.” You enter into the conversation by supporting an argument, debating an argument, or announcing that an argument needs to be made.</a:t>
            </a:r>
          </a:p>
          <a:p>
            <a:r>
              <a:rPr lang="en-MY" dirty="0"/>
              <a:t>Therefore, your entry point is where your argument enters the debate occurring in the previous research on the topic/</a:t>
            </a:r>
          </a:p>
        </p:txBody>
      </p:sp>
    </p:spTree>
    <p:extLst>
      <p:ext uri="{BB962C8B-B14F-4D97-AF65-F5344CB8AC3E}">
        <p14:creationId xmlns:p14="http://schemas.microsoft.com/office/powerpoint/2010/main" val="1402144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31B8-08D1-4249-895B-6DCBECF29EB7}"/>
              </a:ext>
            </a:extLst>
          </p:cNvPr>
          <p:cNvSpPr>
            <a:spLocks noGrp="1"/>
          </p:cNvSpPr>
          <p:nvPr>
            <p:ph type="title"/>
          </p:nvPr>
        </p:nvSpPr>
        <p:spPr/>
        <p:txBody>
          <a:bodyPr/>
          <a:lstStyle/>
          <a:p>
            <a:r>
              <a:rPr lang="en-MY" dirty="0"/>
              <a:t>Addressing a gap in previous research</a:t>
            </a:r>
          </a:p>
        </p:txBody>
      </p:sp>
      <p:sp>
        <p:nvSpPr>
          <p:cNvPr id="3" name="Content Placeholder 2">
            <a:extLst>
              <a:ext uri="{FF2B5EF4-FFF2-40B4-BE49-F238E27FC236}">
                <a16:creationId xmlns:a16="http://schemas.microsoft.com/office/drawing/2014/main" id="{6CCEC14C-E059-4E01-A1FB-B52385998300}"/>
              </a:ext>
            </a:extLst>
          </p:cNvPr>
          <p:cNvSpPr>
            <a:spLocks noGrp="1"/>
          </p:cNvSpPr>
          <p:nvPr>
            <p:ph idx="1"/>
          </p:nvPr>
        </p:nvSpPr>
        <p:spPr/>
        <p:txBody>
          <a:bodyPr/>
          <a:lstStyle/>
          <a:p>
            <a:r>
              <a:rPr lang="en-MY" dirty="0"/>
              <a:t>Identifying a gap (or more than one) in the literature and setting out to fill it is one of the most common endeavours of journal articles. </a:t>
            </a:r>
          </a:p>
          <a:p>
            <a:r>
              <a:rPr lang="en-MY" dirty="0"/>
              <a:t>It is also a strong claim for significance. Just be sure that your claim is correct if you say that very few scholars have addressed your topic, or no scholar has addressed your topic in quite your way</a:t>
            </a:r>
          </a:p>
        </p:txBody>
      </p:sp>
    </p:spTree>
    <p:extLst>
      <p:ext uri="{BB962C8B-B14F-4D97-AF65-F5344CB8AC3E}">
        <p14:creationId xmlns:p14="http://schemas.microsoft.com/office/powerpoint/2010/main" val="864228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37B5-2283-41B8-AB81-63B130F6D6BE}"/>
              </a:ext>
            </a:extLst>
          </p:cNvPr>
          <p:cNvSpPr>
            <a:spLocks noGrp="1"/>
          </p:cNvSpPr>
          <p:nvPr>
            <p:ph type="title"/>
          </p:nvPr>
        </p:nvSpPr>
        <p:spPr/>
        <p:txBody>
          <a:bodyPr/>
          <a:lstStyle/>
          <a:p>
            <a:r>
              <a:rPr lang="en-MY" dirty="0"/>
              <a:t>What Is a Related Literature Review?</a:t>
            </a:r>
          </a:p>
        </p:txBody>
      </p:sp>
      <p:sp>
        <p:nvSpPr>
          <p:cNvPr id="3" name="Content Placeholder 2">
            <a:extLst>
              <a:ext uri="{FF2B5EF4-FFF2-40B4-BE49-F238E27FC236}">
                <a16:creationId xmlns:a16="http://schemas.microsoft.com/office/drawing/2014/main" id="{EA382521-4688-4071-A2ED-CDB75A85476F}"/>
              </a:ext>
            </a:extLst>
          </p:cNvPr>
          <p:cNvSpPr>
            <a:spLocks noGrp="1"/>
          </p:cNvSpPr>
          <p:nvPr>
            <p:ph idx="1"/>
          </p:nvPr>
        </p:nvSpPr>
        <p:spPr/>
        <p:txBody>
          <a:bodyPr/>
          <a:lstStyle/>
          <a:p>
            <a:r>
              <a:rPr lang="en-MY" dirty="0"/>
              <a:t>For many students, the related literature review is one of the most difficult parts of the article to write.</a:t>
            </a:r>
          </a:p>
          <a:p>
            <a:r>
              <a:rPr lang="en-MY" dirty="0"/>
              <a:t>It is easy to air one’s own ideas; it is not always easy to summarize and evaluate others’ usefully. Related literature reviews vary so much from published article to published article that it can be difficult to determine what the common elements to such reviews are. Sometimes a literature review makes up the entire content of the article, sometimes just a paragraph.</a:t>
            </a:r>
          </a:p>
        </p:txBody>
      </p:sp>
    </p:spTree>
    <p:extLst>
      <p:ext uri="{BB962C8B-B14F-4D97-AF65-F5344CB8AC3E}">
        <p14:creationId xmlns:p14="http://schemas.microsoft.com/office/powerpoint/2010/main" val="1688657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70FC-AEE1-4EDB-9360-E7C83782B378}"/>
              </a:ext>
            </a:extLst>
          </p:cNvPr>
          <p:cNvSpPr>
            <a:spLocks noGrp="1"/>
          </p:cNvSpPr>
          <p:nvPr>
            <p:ph type="title"/>
          </p:nvPr>
        </p:nvSpPr>
        <p:spPr/>
        <p:txBody>
          <a:bodyPr/>
          <a:lstStyle/>
          <a:p>
            <a:r>
              <a:rPr lang="en-MY" dirty="0"/>
              <a:t>Common Mistakes in Citing the Literature</a:t>
            </a:r>
          </a:p>
        </p:txBody>
      </p:sp>
      <p:sp>
        <p:nvSpPr>
          <p:cNvPr id="3" name="Content Placeholder 2">
            <a:extLst>
              <a:ext uri="{FF2B5EF4-FFF2-40B4-BE49-F238E27FC236}">
                <a16:creationId xmlns:a16="http://schemas.microsoft.com/office/drawing/2014/main" id="{0CC706BE-0C92-4FF2-8BC7-D4F35A56A9FB}"/>
              </a:ext>
            </a:extLst>
          </p:cNvPr>
          <p:cNvSpPr>
            <a:spLocks noGrp="1"/>
          </p:cNvSpPr>
          <p:nvPr>
            <p:ph idx="1"/>
          </p:nvPr>
        </p:nvSpPr>
        <p:spPr/>
        <p:txBody>
          <a:bodyPr>
            <a:normAutofit lnSpcReduction="10000"/>
          </a:bodyPr>
          <a:lstStyle/>
          <a:p>
            <a:r>
              <a:rPr lang="en-MY" dirty="0"/>
              <a:t>Don’t cite one source too much.</a:t>
            </a:r>
          </a:p>
          <a:p>
            <a:r>
              <a:rPr lang="en-MY" dirty="0"/>
              <a:t>Don’t cite irrelevant literature.</a:t>
            </a:r>
          </a:p>
          <a:p>
            <a:r>
              <a:rPr lang="en-MY" dirty="0"/>
              <a:t>Don’t overcite definitions.</a:t>
            </a:r>
          </a:p>
          <a:p>
            <a:r>
              <a:rPr lang="en-MY" dirty="0"/>
              <a:t>Don’t misattribute.</a:t>
            </a:r>
          </a:p>
          <a:p>
            <a:r>
              <a:rPr lang="en-MY" dirty="0"/>
              <a:t>Don’t cite the citation.</a:t>
            </a:r>
          </a:p>
          <a:p>
            <a:r>
              <a:rPr lang="en-MY" dirty="0"/>
              <a:t>Don’t cite asides.</a:t>
            </a:r>
          </a:p>
          <a:p>
            <a:r>
              <a:rPr lang="en-MY" dirty="0"/>
              <a:t>Don’t cite the derivative.</a:t>
            </a:r>
          </a:p>
          <a:p>
            <a:r>
              <a:rPr lang="en-MY" dirty="0"/>
              <a:t>Don’t quote too much.</a:t>
            </a:r>
          </a:p>
          <a:p>
            <a:r>
              <a:rPr lang="en-MY" dirty="0"/>
              <a:t>Don’t omit citations.</a:t>
            </a:r>
          </a:p>
        </p:txBody>
      </p:sp>
    </p:spTree>
    <p:extLst>
      <p:ext uri="{BB962C8B-B14F-4D97-AF65-F5344CB8AC3E}">
        <p14:creationId xmlns:p14="http://schemas.microsoft.com/office/powerpoint/2010/main" val="3407968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2608F9-7948-4EDF-B43D-B3E3543BF4CA}"/>
              </a:ext>
            </a:extLst>
          </p:cNvPr>
          <p:cNvSpPr>
            <a:spLocks noGrp="1"/>
          </p:cNvSpPr>
          <p:nvPr>
            <p:ph type="title"/>
          </p:nvPr>
        </p:nvSpPr>
        <p:spPr>
          <a:xfrm>
            <a:off x="1162498" y="655783"/>
            <a:ext cx="4284418" cy="1448388"/>
          </a:xfrm>
        </p:spPr>
        <p:txBody>
          <a:bodyPr vert="horz" lIns="91440" tIns="45720" rIns="91440" bIns="45720" rtlCol="0" anchor="t">
            <a:normAutofit/>
          </a:bodyPr>
          <a:lstStyle/>
          <a:p>
            <a:r>
              <a:rPr lang="en-US" sz="3400">
                <a:solidFill>
                  <a:schemeClr val="bg1"/>
                </a:solidFill>
              </a:rPr>
              <a:t>Week 6: Strengthening Your Structure</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B26DD3-AF58-4006-BD99-1B32731A3310}"/>
              </a:ext>
            </a:extLst>
          </p:cNvPr>
          <p:cNvPicPr>
            <a:picLocks noChangeAspect="1"/>
          </p:cNvPicPr>
          <p:nvPr/>
        </p:nvPicPr>
        <p:blipFill rotWithShape="1">
          <a:blip r:embed="rId2"/>
          <a:srcRect t="647" r="-2" b="11097"/>
          <a:stretch/>
        </p:blipFill>
        <p:spPr>
          <a:xfrm>
            <a:off x="1155559" y="2265037"/>
            <a:ext cx="9889790" cy="3949494"/>
          </a:xfrm>
          <a:prstGeom prst="rect">
            <a:avLst/>
          </a:prstGeom>
        </p:spPr>
      </p:pic>
    </p:spTree>
    <p:extLst>
      <p:ext uri="{BB962C8B-B14F-4D97-AF65-F5344CB8AC3E}">
        <p14:creationId xmlns:p14="http://schemas.microsoft.com/office/powerpoint/2010/main" val="3857355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71480-E34D-45DC-A5EC-84A513B4B8B3}"/>
              </a:ext>
            </a:extLst>
          </p:cNvPr>
          <p:cNvSpPr>
            <a:spLocks noGrp="1"/>
          </p:cNvSpPr>
          <p:nvPr>
            <p:ph type="title"/>
          </p:nvPr>
        </p:nvSpPr>
        <p:spPr>
          <a:xfrm>
            <a:off x="686834" y="1153572"/>
            <a:ext cx="3200400" cy="4461163"/>
          </a:xfrm>
        </p:spPr>
        <p:txBody>
          <a:bodyPr>
            <a:normAutofit/>
          </a:bodyPr>
          <a:lstStyle/>
          <a:p>
            <a:r>
              <a:rPr lang="en-MY" sz="2400" dirty="0">
                <a:solidFill>
                  <a:srgbClr val="FFFFFF"/>
                </a:solidFill>
              </a:rPr>
              <a:t>ON THE IMPORTANCE OF STRUCTURE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C966FF-0349-4DC8-A976-6DC011CA3EE8}"/>
              </a:ext>
            </a:extLst>
          </p:cNvPr>
          <p:cNvSpPr>
            <a:spLocks noGrp="1"/>
          </p:cNvSpPr>
          <p:nvPr>
            <p:ph idx="1"/>
          </p:nvPr>
        </p:nvSpPr>
        <p:spPr>
          <a:xfrm>
            <a:off x="4447308" y="591344"/>
            <a:ext cx="6906491" cy="5585619"/>
          </a:xfrm>
        </p:spPr>
        <p:txBody>
          <a:bodyPr anchor="ctr">
            <a:normAutofit/>
          </a:bodyPr>
          <a:lstStyle/>
          <a:p>
            <a:r>
              <a:rPr lang="en-MY" sz="1500" dirty="0"/>
              <a:t>Structure is the organization of your argument and the evidence for your argument. When each part of your article leads logically to the next part, you have a coherent structure.</a:t>
            </a:r>
          </a:p>
          <a:p>
            <a:r>
              <a:rPr lang="en-MY" sz="1500" dirty="0"/>
              <a:t>You can think of structure as the </a:t>
            </a:r>
            <a:r>
              <a:rPr lang="en-MY" sz="1500" b="1" dirty="0">
                <a:solidFill>
                  <a:srgbClr val="FF0000"/>
                </a:solidFill>
              </a:rPr>
              <a:t>skeleton</a:t>
            </a:r>
            <a:r>
              <a:rPr lang="en-MY" sz="1500" dirty="0"/>
              <a:t> of your article: invisible but essential. Without a skeleton, you have a collapsed biomass. With a skeleton, you have a living, breathing, moving entity. </a:t>
            </a:r>
          </a:p>
          <a:p>
            <a:r>
              <a:rPr lang="en-MY" sz="1500" dirty="0"/>
              <a:t>A strong article structure is important to both you and your readers. Since regular patterns aid readability, readers can more easily grasp the ideas in a structured article than a disorganized one. </a:t>
            </a:r>
          </a:p>
          <a:p>
            <a:r>
              <a:rPr lang="en-MY" sz="1500" dirty="0"/>
              <a:t>The research shows that people read a structured article faster and remember more of it (Meyer 2003).</a:t>
            </a:r>
          </a:p>
          <a:p>
            <a:r>
              <a:rPr lang="en-MY" sz="1500" dirty="0"/>
              <a:t>Regular patterns also aid your thought. Organizing your ideas helps you to understand them better and their connections to each other. Yet, revising your article for structure can be the most difficult revision you do.</a:t>
            </a:r>
          </a:p>
          <a:p>
            <a:endParaRPr lang="en-MY" sz="1500" dirty="0"/>
          </a:p>
        </p:txBody>
      </p:sp>
    </p:spTree>
    <p:extLst>
      <p:ext uri="{BB962C8B-B14F-4D97-AF65-F5344CB8AC3E}">
        <p14:creationId xmlns:p14="http://schemas.microsoft.com/office/powerpoint/2010/main" val="1538404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5116AE-09AE-4068-B461-E7186B8CB8C7}"/>
              </a:ext>
            </a:extLst>
          </p:cNvPr>
          <p:cNvPicPr>
            <a:picLocks noChangeAspect="1"/>
          </p:cNvPicPr>
          <p:nvPr/>
        </p:nvPicPr>
        <p:blipFill>
          <a:blip r:embed="rId2"/>
          <a:stretch>
            <a:fillRect/>
          </a:stretch>
        </p:blipFill>
        <p:spPr>
          <a:xfrm>
            <a:off x="1957387" y="600075"/>
            <a:ext cx="8277225" cy="5657850"/>
          </a:xfrm>
          <a:prstGeom prst="rect">
            <a:avLst/>
          </a:prstGeom>
        </p:spPr>
      </p:pic>
    </p:spTree>
    <p:extLst>
      <p:ext uri="{BB962C8B-B14F-4D97-AF65-F5344CB8AC3E}">
        <p14:creationId xmlns:p14="http://schemas.microsoft.com/office/powerpoint/2010/main" val="41773843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11F7-BB57-41EE-BA26-BB02BF581109}"/>
              </a:ext>
            </a:extLst>
          </p:cNvPr>
          <p:cNvPicPr>
            <a:picLocks noChangeAspect="1"/>
          </p:cNvPicPr>
          <p:nvPr/>
        </p:nvPicPr>
        <p:blipFill>
          <a:blip r:embed="rId2"/>
          <a:stretch>
            <a:fillRect/>
          </a:stretch>
        </p:blipFill>
        <p:spPr>
          <a:xfrm>
            <a:off x="2771785" y="0"/>
            <a:ext cx="6648430" cy="6858000"/>
          </a:xfrm>
          <a:prstGeom prst="rect">
            <a:avLst/>
          </a:prstGeom>
        </p:spPr>
      </p:pic>
    </p:spTree>
    <p:extLst>
      <p:ext uri="{BB962C8B-B14F-4D97-AF65-F5344CB8AC3E}">
        <p14:creationId xmlns:p14="http://schemas.microsoft.com/office/powerpoint/2010/main" val="713729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344D02-8676-4DC9-B509-BCE74118D25F}"/>
              </a:ext>
            </a:extLst>
          </p:cNvPr>
          <p:cNvPicPr>
            <a:picLocks noChangeAspect="1"/>
          </p:cNvPicPr>
          <p:nvPr/>
        </p:nvPicPr>
        <p:blipFill>
          <a:blip r:embed="rId2"/>
          <a:stretch>
            <a:fillRect/>
          </a:stretch>
        </p:blipFill>
        <p:spPr>
          <a:xfrm>
            <a:off x="2516571" y="0"/>
            <a:ext cx="7158857" cy="6858000"/>
          </a:xfrm>
          <a:prstGeom prst="rect">
            <a:avLst/>
          </a:prstGeom>
        </p:spPr>
      </p:pic>
    </p:spTree>
    <p:extLst>
      <p:ext uri="{BB962C8B-B14F-4D97-AF65-F5344CB8AC3E}">
        <p14:creationId xmlns:p14="http://schemas.microsoft.com/office/powerpoint/2010/main" val="106781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CC1D40-255B-4504-9AA1-99C9F931BCB5}"/>
              </a:ext>
            </a:extLst>
          </p:cNvPr>
          <p:cNvPicPr>
            <a:picLocks noChangeAspect="1"/>
          </p:cNvPicPr>
          <p:nvPr/>
        </p:nvPicPr>
        <p:blipFill rotWithShape="1">
          <a:blip r:embed="rId2"/>
          <a:srcRect l="4817" t="12365" r="11376" b="10000"/>
          <a:stretch/>
        </p:blipFill>
        <p:spPr>
          <a:xfrm>
            <a:off x="1073788" y="1501629"/>
            <a:ext cx="10217791" cy="3993160"/>
          </a:xfrm>
          <a:prstGeom prst="rect">
            <a:avLst/>
          </a:prstGeom>
        </p:spPr>
      </p:pic>
    </p:spTree>
    <p:extLst>
      <p:ext uri="{BB962C8B-B14F-4D97-AF65-F5344CB8AC3E}">
        <p14:creationId xmlns:p14="http://schemas.microsoft.com/office/powerpoint/2010/main" val="11405553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786CE-6D0C-4995-88A4-0D00BF9ED063}"/>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rPr>
              <a:t>Qualitative Social Science Article Structure</a:t>
            </a:r>
          </a:p>
        </p:txBody>
      </p:sp>
      <p:pic>
        <p:nvPicPr>
          <p:cNvPr id="5" name="Picture 4">
            <a:extLst>
              <a:ext uri="{FF2B5EF4-FFF2-40B4-BE49-F238E27FC236}">
                <a16:creationId xmlns:a16="http://schemas.microsoft.com/office/drawing/2014/main" id="{97154956-703B-4D6D-B703-C4D237A39355}"/>
              </a:ext>
            </a:extLst>
          </p:cNvPr>
          <p:cNvPicPr>
            <a:picLocks noChangeAspect="1"/>
          </p:cNvPicPr>
          <p:nvPr/>
        </p:nvPicPr>
        <p:blipFill rotWithShape="1">
          <a:blip r:embed="rId2"/>
          <a:srcRect r="-1" b="2168"/>
          <a:stretch/>
        </p:blipFill>
        <p:spPr>
          <a:xfrm>
            <a:off x="4654297" y="10"/>
            <a:ext cx="7537704" cy="6857990"/>
          </a:xfrm>
          <a:prstGeom prst="rect">
            <a:avLst/>
          </a:prstGeom>
        </p:spPr>
      </p:pic>
    </p:spTree>
    <p:extLst>
      <p:ext uri="{BB962C8B-B14F-4D97-AF65-F5344CB8AC3E}">
        <p14:creationId xmlns:p14="http://schemas.microsoft.com/office/powerpoint/2010/main" val="4236416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561146-A42E-4ACE-ABB3-A127792A1788}"/>
              </a:ext>
            </a:extLst>
          </p:cNvPr>
          <p:cNvPicPr>
            <a:picLocks noChangeAspect="1"/>
          </p:cNvPicPr>
          <p:nvPr/>
        </p:nvPicPr>
        <p:blipFill>
          <a:blip r:embed="rId2"/>
          <a:stretch>
            <a:fillRect/>
          </a:stretch>
        </p:blipFill>
        <p:spPr>
          <a:xfrm>
            <a:off x="1700212" y="19050"/>
            <a:ext cx="8791575" cy="6819900"/>
          </a:xfrm>
          <a:prstGeom prst="rect">
            <a:avLst/>
          </a:prstGeom>
        </p:spPr>
      </p:pic>
    </p:spTree>
    <p:extLst>
      <p:ext uri="{BB962C8B-B14F-4D97-AF65-F5344CB8AC3E}">
        <p14:creationId xmlns:p14="http://schemas.microsoft.com/office/powerpoint/2010/main" val="1154444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5EA22-F6C9-4D5E-BFA5-CD115B01479B}"/>
              </a:ext>
            </a:extLst>
          </p:cNvPr>
          <p:cNvSpPr>
            <a:spLocks noGrp="1"/>
          </p:cNvSpPr>
          <p:nvPr>
            <p:ph type="title"/>
          </p:nvPr>
        </p:nvSpPr>
        <p:spPr>
          <a:xfrm>
            <a:off x="1162498" y="655783"/>
            <a:ext cx="4284418" cy="1448388"/>
          </a:xfrm>
        </p:spPr>
        <p:txBody>
          <a:bodyPr vert="horz" lIns="91440" tIns="45720" rIns="91440" bIns="45720" rtlCol="0" anchor="t">
            <a:normAutofit/>
          </a:bodyPr>
          <a:lstStyle/>
          <a:p>
            <a:r>
              <a:rPr lang="en-US" sz="4100">
                <a:solidFill>
                  <a:schemeClr val="bg1"/>
                </a:solidFill>
              </a:rPr>
              <a:t>Week 7: Presenting Your Evidence</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C46E98-47C6-4139-A6D4-15F4572888A1}"/>
              </a:ext>
            </a:extLst>
          </p:cNvPr>
          <p:cNvPicPr>
            <a:picLocks noChangeAspect="1"/>
          </p:cNvPicPr>
          <p:nvPr/>
        </p:nvPicPr>
        <p:blipFill rotWithShape="1">
          <a:blip r:embed="rId2"/>
          <a:srcRect r="-2" b="23568"/>
          <a:stretch/>
        </p:blipFill>
        <p:spPr>
          <a:xfrm>
            <a:off x="1155559" y="2265037"/>
            <a:ext cx="9889790" cy="3949494"/>
          </a:xfrm>
          <a:prstGeom prst="rect">
            <a:avLst/>
          </a:prstGeom>
        </p:spPr>
      </p:pic>
    </p:spTree>
    <p:extLst>
      <p:ext uri="{BB962C8B-B14F-4D97-AF65-F5344CB8AC3E}">
        <p14:creationId xmlns:p14="http://schemas.microsoft.com/office/powerpoint/2010/main" val="2764830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41D69-C0D8-47D8-AF58-C0F21E83C6C5}"/>
              </a:ext>
            </a:extLst>
          </p:cNvPr>
          <p:cNvSpPr>
            <a:spLocks noGrp="1"/>
          </p:cNvSpPr>
          <p:nvPr>
            <p:ph type="title"/>
          </p:nvPr>
        </p:nvSpPr>
        <p:spPr>
          <a:xfrm>
            <a:off x="686834" y="591344"/>
            <a:ext cx="3200400" cy="5585619"/>
          </a:xfrm>
        </p:spPr>
        <p:txBody>
          <a:bodyPr>
            <a:normAutofit/>
          </a:bodyPr>
          <a:lstStyle/>
          <a:p>
            <a:r>
              <a:rPr lang="en-MY">
                <a:solidFill>
                  <a:srgbClr val="FFFFFF"/>
                </a:solidFill>
              </a:rPr>
              <a:t>TYPES OF EVIDENCE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63A0DAD-F343-4BDE-BA6C-3DA01076430F}"/>
              </a:ext>
            </a:extLst>
          </p:cNvPr>
          <p:cNvSpPr>
            <a:spLocks noGrp="1"/>
          </p:cNvSpPr>
          <p:nvPr>
            <p:ph idx="1"/>
          </p:nvPr>
        </p:nvSpPr>
        <p:spPr>
          <a:xfrm>
            <a:off x="4447308" y="591344"/>
            <a:ext cx="6906491" cy="5585619"/>
          </a:xfrm>
        </p:spPr>
        <p:txBody>
          <a:bodyPr anchor="ctr">
            <a:normAutofit/>
          </a:bodyPr>
          <a:lstStyle/>
          <a:p>
            <a:r>
              <a:rPr lang="en-MY" sz="1800" dirty="0"/>
              <a:t>The main body of research articles, where you present your evidence, varies tremendously by discipline, argument, writing style, and personality. Forms of proof in the humanities and social sciences are so different as to be impossible to discuss together. No universal rules exist.</a:t>
            </a:r>
          </a:p>
          <a:p>
            <a:r>
              <a:rPr lang="en-MY" sz="1800" dirty="0"/>
              <a:t> Ask prof. : “What constitutes evidence in our discipline?” You should have some fascinating and fruitful </a:t>
            </a:r>
            <a:r>
              <a:rPr lang="en-MY" sz="1800" dirty="0" err="1"/>
              <a:t>metadiscussions</a:t>
            </a:r>
            <a:r>
              <a:rPr lang="en-MY" sz="1800" dirty="0"/>
              <a:t>. We benefit from having such discussions more often; turning our critical eye on our own process aids us in making more sophisticated arguments. If you still need more advice than I give here, I recommend some books below that provide detailed instructions on writing up evidence by type and discipline.</a:t>
            </a:r>
          </a:p>
        </p:txBody>
      </p:sp>
    </p:spTree>
    <p:extLst>
      <p:ext uri="{BB962C8B-B14F-4D97-AF65-F5344CB8AC3E}">
        <p14:creationId xmlns:p14="http://schemas.microsoft.com/office/powerpoint/2010/main" val="104979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B0B0C1-A306-4573-8D49-BB656F311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5E45D-8DD7-46C3-83F9-C57B290BF217}"/>
              </a:ext>
            </a:extLst>
          </p:cNvPr>
          <p:cNvSpPr>
            <a:spLocks noGrp="1"/>
          </p:cNvSpPr>
          <p:nvPr>
            <p:ph type="title"/>
          </p:nvPr>
        </p:nvSpPr>
        <p:spPr>
          <a:xfrm>
            <a:off x="6546176" y="891540"/>
            <a:ext cx="4918544" cy="1346690"/>
          </a:xfrm>
        </p:spPr>
        <p:txBody>
          <a:bodyPr>
            <a:normAutofit/>
          </a:bodyPr>
          <a:lstStyle/>
          <a:p>
            <a:r>
              <a:rPr lang="en-MY" sz="2800"/>
              <a:t>types of evidence do scholars bring to bear in convincing others of their arguments?</a:t>
            </a:r>
          </a:p>
        </p:txBody>
      </p:sp>
      <p:pic>
        <p:nvPicPr>
          <p:cNvPr id="5" name="Picture 4">
            <a:extLst>
              <a:ext uri="{FF2B5EF4-FFF2-40B4-BE49-F238E27FC236}">
                <a16:creationId xmlns:a16="http://schemas.microsoft.com/office/drawing/2014/main" id="{474D3475-C06C-4169-A60E-CE84D51BC217}"/>
              </a:ext>
            </a:extLst>
          </p:cNvPr>
          <p:cNvPicPr>
            <a:picLocks noChangeAspect="1"/>
          </p:cNvPicPr>
          <p:nvPr/>
        </p:nvPicPr>
        <p:blipFill rotWithShape="1">
          <a:blip r:embed="rId2"/>
          <a:srcRect l="13880" r="15421"/>
          <a:stretch/>
        </p:blipFill>
        <p:spPr>
          <a:xfrm>
            <a:off x="20" y="891540"/>
            <a:ext cx="5371152" cy="5071110"/>
          </a:xfrm>
          <a:prstGeom prst="rect">
            <a:avLst/>
          </a:prstGeom>
          <a:effectLst>
            <a:outerShdw blurRad="406400" dist="317500" dir="5400000" sx="89000" sy="89000" rotWithShape="0">
              <a:prstClr val="black">
                <a:alpha val="15000"/>
              </a:prstClr>
            </a:outerShdw>
          </a:effectLst>
        </p:spPr>
      </p:pic>
      <p:sp>
        <p:nvSpPr>
          <p:cNvPr id="11" name="Rectangle 10">
            <a:extLst>
              <a:ext uri="{FF2B5EF4-FFF2-40B4-BE49-F238E27FC236}">
                <a16:creationId xmlns:a16="http://schemas.microsoft.com/office/drawing/2014/main" id="{7A647878-ECF9-4880-BCF6-1EBF7C115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1172"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435632-1171-44F7-B311-62F17624058B}"/>
              </a:ext>
            </a:extLst>
          </p:cNvPr>
          <p:cNvSpPr>
            <a:spLocks noGrp="1"/>
          </p:cNvSpPr>
          <p:nvPr>
            <p:ph idx="1"/>
          </p:nvPr>
        </p:nvSpPr>
        <p:spPr>
          <a:xfrm>
            <a:off x="6532460" y="2399100"/>
            <a:ext cx="4932260" cy="3645083"/>
          </a:xfrm>
        </p:spPr>
        <p:txBody>
          <a:bodyPr>
            <a:normAutofit/>
          </a:bodyPr>
          <a:lstStyle/>
          <a:p>
            <a:r>
              <a:rPr lang="en-MY" sz="2000" dirty="0"/>
              <a:t>Qualitative evidence.</a:t>
            </a:r>
          </a:p>
          <a:p>
            <a:r>
              <a:rPr lang="en-MY" sz="2000" dirty="0"/>
              <a:t>Quantitative evidence.</a:t>
            </a:r>
          </a:p>
          <a:p>
            <a:r>
              <a:rPr lang="en-MY" sz="2000" dirty="0"/>
              <a:t>Historical evidence.</a:t>
            </a:r>
          </a:p>
          <a:p>
            <a:r>
              <a:rPr lang="en-MY" sz="2000" dirty="0"/>
              <a:t>Geographic evidence.</a:t>
            </a:r>
          </a:p>
          <a:p>
            <a:r>
              <a:rPr lang="en-MY" sz="2000" dirty="0"/>
              <a:t>Textual evidence.</a:t>
            </a:r>
          </a:p>
          <a:p>
            <a:r>
              <a:rPr lang="en-MY" sz="2000" dirty="0"/>
              <a:t>Artistic evidence.</a:t>
            </a:r>
          </a:p>
        </p:txBody>
      </p:sp>
    </p:spTree>
    <p:extLst>
      <p:ext uri="{BB962C8B-B14F-4D97-AF65-F5344CB8AC3E}">
        <p14:creationId xmlns:p14="http://schemas.microsoft.com/office/powerpoint/2010/main" val="2199333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C7CF96-7E27-45A2-8223-8C5D9EC91DD5}"/>
              </a:ext>
            </a:extLst>
          </p:cNvPr>
          <p:cNvSpPr>
            <a:spLocks noGrp="1"/>
          </p:cNvSpPr>
          <p:nvPr>
            <p:ph type="title"/>
          </p:nvPr>
        </p:nvSpPr>
        <p:spPr>
          <a:xfrm>
            <a:off x="5255260" y="1188637"/>
            <a:ext cx="5852711" cy="1597228"/>
          </a:xfrm>
        </p:spPr>
        <p:txBody>
          <a:bodyPr>
            <a:normAutofit/>
          </a:bodyPr>
          <a:lstStyle/>
          <a:p>
            <a:r>
              <a:rPr lang="en-MY" sz="6000" dirty="0"/>
              <a:t>Discussion</a:t>
            </a:r>
          </a:p>
        </p:txBody>
      </p:sp>
      <p:pic>
        <p:nvPicPr>
          <p:cNvPr id="7" name="Graphic 6" descr="Document">
            <a:extLst>
              <a:ext uri="{FF2B5EF4-FFF2-40B4-BE49-F238E27FC236}">
                <a16:creationId xmlns:a16="http://schemas.microsoft.com/office/drawing/2014/main" id="{A79F405C-525F-4404-8680-FAF516CA32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C0798C1E-7212-4166-81F1-31F286579317}"/>
              </a:ext>
            </a:extLst>
          </p:cNvPr>
          <p:cNvSpPr>
            <a:spLocks noGrp="1"/>
          </p:cNvSpPr>
          <p:nvPr>
            <p:ph idx="1"/>
          </p:nvPr>
        </p:nvSpPr>
        <p:spPr>
          <a:xfrm>
            <a:off x="5255260" y="2998278"/>
            <a:ext cx="4428236" cy="2728198"/>
          </a:xfrm>
        </p:spPr>
        <p:txBody>
          <a:bodyPr anchor="t">
            <a:normAutofit/>
          </a:bodyPr>
          <a:lstStyle/>
          <a:p>
            <a:r>
              <a:rPr lang="en-MY" sz="1700" dirty="0"/>
              <a:t>This is the most difficult section to write and yet the most important. How you write this section can determine your article’s rejection or acceptance. Even if you have great data, your article can get rejected for </a:t>
            </a:r>
            <a:r>
              <a:rPr lang="en-MY" sz="1700" b="1" dirty="0"/>
              <a:t>poor or incorrect interpretation</a:t>
            </a:r>
            <a:r>
              <a:rPr lang="en-MY" sz="1700" dirty="0"/>
              <a:t>. </a:t>
            </a:r>
          </a:p>
          <a:p>
            <a:r>
              <a:rPr lang="en-MY" sz="1700" dirty="0"/>
              <a:t>Structuring your discussion around your argument will best enable readers to understand the significance of your study for their own research and the field.</a:t>
            </a:r>
          </a:p>
        </p:txBody>
      </p:sp>
    </p:spTree>
    <p:extLst>
      <p:ext uri="{BB962C8B-B14F-4D97-AF65-F5344CB8AC3E}">
        <p14:creationId xmlns:p14="http://schemas.microsoft.com/office/powerpoint/2010/main" val="27572403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E6233-23F7-4464-8593-5BA0EB2C5522}"/>
              </a:ext>
            </a:extLst>
          </p:cNvPr>
          <p:cNvSpPr>
            <a:spLocks noGrp="1"/>
          </p:cNvSpPr>
          <p:nvPr>
            <p:ph type="title"/>
          </p:nvPr>
        </p:nvSpPr>
        <p:spPr>
          <a:xfrm>
            <a:off x="686834" y="1153572"/>
            <a:ext cx="3200400" cy="4461163"/>
          </a:xfrm>
        </p:spPr>
        <p:txBody>
          <a:bodyPr>
            <a:normAutofit/>
          </a:bodyPr>
          <a:lstStyle/>
          <a:p>
            <a:r>
              <a:rPr lang="en-MY" dirty="0">
                <a:solidFill>
                  <a:srgbClr val="FFFFFF"/>
                </a:solidFill>
              </a:rPr>
              <a:t>Discussion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285166C-4529-4220-B563-EE95F69C9441}"/>
              </a:ext>
            </a:extLst>
          </p:cNvPr>
          <p:cNvSpPr>
            <a:spLocks noGrp="1"/>
          </p:cNvSpPr>
          <p:nvPr>
            <p:ph idx="1"/>
          </p:nvPr>
        </p:nvSpPr>
        <p:spPr>
          <a:xfrm>
            <a:off x="4447308" y="591344"/>
            <a:ext cx="6906491" cy="5585619"/>
          </a:xfrm>
        </p:spPr>
        <p:txBody>
          <a:bodyPr anchor="ctr">
            <a:normAutofit/>
          </a:bodyPr>
          <a:lstStyle/>
          <a:p>
            <a:r>
              <a:rPr lang="en-MY" sz="1800" b="1" dirty="0"/>
              <a:t>State whether you confirmed your hypothesis</a:t>
            </a:r>
            <a:r>
              <a:rPr lang="en-MY" sz="1800" dirty="0"/>
              <a:t>. It is useful to start your discussion by stating your argument or conclusion. That is, what you thought would happen, what did happen, and why you think it happened. Many will have skipped reading your methodology and your results, so it is good to reiterate your findings and hypothesis here.</a:t>
            </a:r>
          </a:p>
          <a:p>
            <a:r>
              <a:rPr lang="en-MY" sz="1800" b="1" dirty="0"/>
              <a:t>Link results</a:t>
            </a:r>
            <a:r>
              <a:rPr lang="en-MY" sz="1800" dirty="0"/>
              <a:t>. Identify the relationships among the results. That is, show which variables correlated and which didn’t.</a:t>
            </a:r>
          </a:p>
          <a:p>
            <a:r>
              <a:rPr lang="en-MY" sz="1800" b="1" dirty="0"/>
              <a:t>Relate results to previous research</a:t>
            </a:r>
            <a:r>
              <a:rPr lang="en-MY" sz="1800" dirty="0"/>
              <a:t>. State whether your findings confirmed other studies or contradicted them. Discuss why contradictions might exist.</a:t>
            </a:r>
          </a:p>
          <a:p>
            <a:r>
              <a:rPr lang="en-MY" sz="1800" b="1" dirty="0"/>
              <a:t>List some implications</a:t>
            </a:r>
            <a:r>
              <a:rPr lang="en-MY" sz="1800" dirty="0"/>
              <a:t>. What do your findings suggest? What can we conjecture about the world based on your results? Should policy change?</a:t>
            </a:r>
          </a:p>
        </p:txBody>
      </p:sp>
    </p:spTree>
    <p:extLst>
      <p:ext uri="{BB962C8B-B14F-4D97-AF65-F5344CB8AC3E}">
        <p14:creationId xmlns:p14="http://schemas.microsoft.com/office/powerpoint/2010/main" val="17143835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1EA62C-7144-416A-A259-4927A7CC932B}"/>
              </a:ext>
            </a:extLst>
          </p:cNvPr>
          <p:cNvSpPr>
            <a:spLocks noGrp="1"/>
          </p:cNvSpPr>
          <p:nvPr>
            <p:ph type="title"/>
          </p:nvPr>
        </p:nvSpPr>
        <p:spPr>
          <a:xfrm>
            <a:off x="686834" y="1153572"/>
            <a:ext cx="3200400" cy="4461163"/>
          </a:xfrm>
        </p:spPr>
        <p:txBody>
          <a:bodyPr>
            <a:normAutofit/>
          </a:bodyPr>
          <a:lstStyle/>
          <a:p>
            <a:r>
              <a:rPr lang="en-MY" dirty="0">
                <a:solidFill>
                  <a:srgbClr val="FFFFFF"/>
                </a:solidFill>
              </a:rPr>
              <a:t>Discussion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8DFA6E7-B3BF-47FE-93A9-FF6280472F23}"/>
              </a:ext>
            </a:extLst>
          </p:cNvPr>
          <p:cNvSpPr>
            <a:spLocks noGrp="1"/>
          </p:cNvSpPr>
          <p:nvPr>
            <p:ph idx="1"/>
          </p:nvPr>
        </p:nvSpPr>
        <p:spPr>
          <a:xfrm>
            <a:off x="4447308" y="591344"/>
            <a:ext cx="6906491" cy="5585619"/>
          </a:xfrm>
        </p:spPr>
        <p:txBody>
          <a:bodyPr anchor="ctr">
            <a:normAutofit/>
          </a:bodyPr>
          <a:lstStyle/>
          <a:p>
            <a:r>
              <a:rPr lang="en-MY" sz="1300" b="1" dirty="0"/>
              <a:t>Claim significance</a:t>
            </a:r>
            <a:r>
              <a:rPr lang="en-MY" sz="1300" dirty="0"/>
              <a:t>. Don’t let readers walk away thinking “so what?” Spell out the significance of the results for them</a:t>
            </a:r>
            <a:r>
              <a:rPr lang="ar-IQ" sz="1300" dirty="0"/>
              <a:t>. </a:t>
            </a:r>
            <a:r>
              <a:rPr lang="en-MY" sz="1300" dirty="0"/>
              <a:t>What is novel</a:t>
            </a:r>
            <a:r>
              <a:rPr lang="en-US" sz="1300" dirty="0"/>
              <a:t> (New)</a:t>
            </a:r>
            <a:r>
              <a:rPr lang="en-MY" sz="1300" dirty="0"/>
              <a:t> about the findings?</a:t>
            </a:r>
          </a:p>
          <a:p>
            <a:r>
              <a:rPr lang="en-MY" sz="1300" dirty="0"/>
              <a:t> </a:t>
            </a:r>
            <a:r>
              <a:rPr lang="en-MY" sz="1300" b="1" dirty="0"/>
              <a:t>Question the findings</a:t>
            </a:r>
            <a:r>
              <a:rPr lang="en-MY" sz="1300" dirty="0"/>
              <a:t>. Evaluate the evidence for the hypothesis: its relevance, contradictions, mechanisms, explanatory power. What degree of certainty does the evidence enable? Is causality shown or just correlation? Are there alternative explanations for the findings? Are there anomalies in the data? What could explain the differences in findings (e.g., gender)? Anticipate refusal and note unresolved questions and possible biases.</a:t>
            </a:r>
            <a:r>
              <a:rPr lang="ar-IQ" sz="1300" dirty="0"/>
              <a:t> التحيزات</a:t>
            </a:r>
            <a:endParaRPr lang="en-MY" sz="1300" dirty="0"/>
          </a:p>
          <a:p>
            <a:r>
              <a:rPr lang="en-MY" sz="1300" dirty="0"/>
              <a:t> </a:t>
            </a:r>
            <a:r>
              <a:rPr lang="en-MY" sz="1300" b="1" dirty="0"/>
              <a:t>Note the limitations</a:t>
            </a:r>
            <a:r>
              <a:rPr lang="en-MY" sz="1300" dirty="0"/>
              <a:t>. All studies have some limitations. It is best to acknowledge the more important of these. Sometimes you can mention how you would do the study differently next time. Just be careful not to overemphasize or apologize for your study’s limitations.</a:t>
            </a:r>
          </a:p>
          <a:p>
            <a:r>
              <a:rPr lang="en-MY" sz="1300" dirty="0"/>
              <a:t> </a:t>
            </a:r>
            <a:r>
              <a:rPr lang="en-MY" sz="1300" b="1" dirty="0"/>
              <a:t>Suggest future research</a:t>
            </a:r>
            <a:r>
              <a:rPr lang="en-MY" sz="1300" dirty="0"/>
              <a:t>. You don’t have to suggest future research, and some experts even advise against it as clichéd, but it used to be a typical part of many articles. If you have some suggestions, give them.</a:t>
            </a:r>
          </a:p>
          <a:p>
            <a:r>
              <a:rPr lang="en-MY" sz="1300" dirty="0"/>
              <a:t> </a:t>
            </a:r>
            <a:r>
              <a:rPr lang="en-MY" sz="1300" b="1" dirty="0"/>
              <a:t>Discuss the results, don’t repeat them</a:t>
            </a:r>
            <a:r>
              <a:rPr lang="en-MY" sz="1300" dirty="0"/>
              <a:t>. Since the discussion depends on the results, it can be tough to keep them separate. Still, you do want to discuss the results’ meaning, not simply list the results.</a:t>
            </a:r>
          </a:p>
          <a:p>
            <a:r>
              <a:rPr lang="en-MY" sz="1300" dirty="0"/>
              <a:t> </a:t>
            </a:r>
            <a:r>
              <a:rPr lang="en-MY" sz="1300" b="1" dirty="0"/>
              <a:t>Focus</a:t>
            </a:r>
            <a:r>
              <a:rPr lang="en-MY" sz="1300" dirty="0"/>
              <a:t>. Although this is often the longest section, be careful that it is not too long. It is easy to use this section to </a:t>
            </a:r>
            <a:r>
              <a:rPr lang="en-MY" sz="1300" b="1" dirty="0"/>
              <a:t>brainstorm</a:t>
            </a:r>
            <a:r>
              <a:rPr lang="en-MY" sz="1300" dirty="0"/>
              <a:t> about all the </a:t>
            </a:r>
            <a:r>
              <a:rPr lang="en-MY" sz="1300" b="1" dirty="0"/>
              <a:t>possible meanings of the data</a:t>
            </a:r>
            <a:r>
              <a:rPr lang="en-MY" sz="1300" dirty="0"/>
              <a:t>. Don’t overanalyse. Before writing the discussion, spend some time </a:t>
            </a:r>
            <a:r>
              <a:rPr lang="en-MY" sz="1300" b="1" dirty="0"/>
              <a:t>categorizing</a:t>
            </a:r>
            <a:r>
              <a:rPr lang="en-MY" sz="1300" dirty="0"/>
              <a:t> and </a:t>
            </a:r>
            <a:r>
              <a:rPr lang="en-MY" sz="1300" b="1" dirty="0"/>
              <a:t>recategorizing</a:t>
            </a:r>
            <a:r>
              <a:rPr lang="en-MY" sz="1300" dirty="0"/>
              <a:t> your data, then linking it in different ways, so that you don’t use the discussion section to brainstorm.</a:t>
            </a:r>
          </a:p>
        </p:txBody>
      </p:sp>
    </p:spTree>
    <p:extLst>
      <p:ext uri="{BB962C8B-B14F-4D97-AF65-F5344CB8AC3E}">
        <p14:creationId xmlns:p14="http://schemas.microsoft.com/office/powerpoint/2010/main" val="19933670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417F7-1C96-4D2C-9712-95C41385E392}"/>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Week 8: Opening and Concluding Your Article</a:t>
            </a:r>
          </a:p>
        </p:txBody>
      </p:sp>
      <p:pic>
        <p:nvPicPr>
          <p:cNvPr id="5" name="Picture 4">
            <a:extLst>
              <a:ext uri="{FF2B5EF4-FFF2-40B4-BE49-F238E27FC236}">
                <a16:creationId xmlns:a16="http://schemas.microsoft.com/office/drawing/2014/main" id="{FCC5B5AC-60BE-45C7-A5F1-4D1EF5EE71D6}"/>
              </a:ext>
            </a:extLst>
          </p:cNvPr>
          <p:cNvPicPr>
            <a:picLocks noChangeAspect="1"/>
          </p:cNvPicPr>
          <p:nvPr/>
        </p:nvPicPr>
        <p:blipFill>
          <a:blip r:embed="rId2"/>
          <a:stretch>
            <a:fillRect/>
          </a:stretch>
        </p:blipFill>
        <p:spPr>
          <a:xfrm>
            <a:off x="5153822" y="1958424"/>
            <a:ext cx="6553545" cy="2949094"/>
          </a:xfrm>
          <a:prstGeom prst="rect">
            <a:avLst/>
          </a:prstGeom>
        </p:spPr>
      </p:pic>
    </p:spTree>
    <p:extLst>
      <p:ext uri="{BB962C8B-B14F-4D97-AF65-F5344CB8AC3E}">
        <p14:creationId xmlns:p14="http://schemas.microsoft.com/office/powerpoint/2010/main" val="3070349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91F47-2346-4A1D-A253-9C6D7C8AA0EB}"/>
              </a:ext>
            </a:extLst>
          </p:cNvPr>
          <p:cNvSpPr>
            <a:spLocks noGrp="1"/>
          </p:cNvSpPr>
          <p:nvPr>
            <p:ph type="title"/>
          </p:nvPr>
        </p:nvSpPr>
        <p:spPr>
          <a:xfrm>
            <a:off x="594360" y="637125"/>
            <a:ext cx="3802276" cy="5256371"/>
          </a:xfrm>
        </p:spPr>
        <p:txBody>
          <a:bodyPr>
            <a:normAutofit/>
          </a:bodyPr>
          <a:lstStyle/>
          <a:p>
            <a:r>
              <a:rPr lang="en-MY" sz="4800"/>
              <a:t>ON THE IMPORTANCE OF OPENINGS</a:t>
            </a:r>
          </a:p>
        </p:txBody>
      </p:sp>
      <p:graphicFrame>
        <p:nvGraphicFramePr>
          <p:cNvPr id="14" name="Content Placeholder 2">
            <a:extLst>
              <a:ext uri="{FF2B5EF4-FFF2-40B4-BE49-F238E27FC236}">
                <a16:creationId xmlns:a16="http://schemas.microsoft.com/office/drawing/2014/main" id="{ACC21EA1-1D7F-43E3-8903-DF4ACDBA7019}"/>
              </a:ext>
            </a:extLst>
          </p:cNvPr>
          <p:cNvGraphicFramePr>
            <a:graphicFrameLocks noGrp="1"/>
          </p:cNvGraphicFramePr>
          <p:nvPr>
            <p:ph idx="1"/>
            <p:extLst>
              <p:ext uri="{D42A27DB-BD31-4B8C-83A1-F6EECF244321}">
                <p14:modId xmlns:p14="http://schemas.microsoft.com/office/powerpoint/2010/main" val="2319840979"/>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97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FBFDB6-2EE0-445A-89C9-9EAD4DF97068}"/>
              </a:ext>
            </a:extLst>
          </p:cNvPr>
          <p:cNvPicPr>
            <a:picLocks noChangeAspect="1"/>
          </p:cNvPicPr>
          <p:nvPr/>
        </p:nvPicPr>
        <p:blipFill>
          <a:blip r:embed="rId2"/>
          <a:stretch>
            <a:fillRect/>
          </a:stretch>
        </p:blipFill>
        <p:spPr>
          <a:xfrm>
            <a:off x="2222689" y="500062"/>
            <a:ext cx="8048625" cy="5857875"/>
          </a:xfrm>
          <a:prstGeom prst="rect">
            <a:avLst/>
          </a:prstGeom>
        </p:spPr>
      </p:pic>
    </p:spTree>
    <p:extLst>
      <p:ext uri="{BB962C8B-B14F-4D97-AF65-F5344CB8AC3E}">
        <p14:creationId xmlns:p14="http://schemas.microsoft.com/office/powerpoint/2010/main" val="6405974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031D7-65FB-45DB-ACCC-DA7D6A00AB8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The opening</a:t>
            </a:r>
            <a:endParaRPr lang="en-MY"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FAFFDD-AFC0-42D1-9480-643319ABE952}"/>
              </a:ext>
            </a:extLst>
          </p:cNvPr>
          <p:cNvSpPr>
            <a:spLocks noGrp="1"/>
          </p:cNvSpPr>
          <p:nvPr>
            <p:ph idx="1"/>
          </p:nvPr>
        </p:nvSpPr>
        <p:spPr>
          <a:xfrm>
            <a:off x="4447308" y="591344"/>
            <a:ext cx="6906491" cy="5585619"/>
          </a:xfrm>
        </p:spPr>
        <p:txBody>
          <a:bodyPr anchor="ctr">
            <a:normAutofit/>
          </a:bodyPr>
          <a:lstStyle/>
          <a:p>
            <a:pPr marL="0" indent="0">
              <a:buNone/>
            </a:pPr>
            <a:r>
              <a:rPr lang="en-MY" sz="1200" dirty="0"/>
              <a:t>For an article to get published, it must first do well in the peer-review process. </a:t>
            </a:r>
          </a:p>
          <a:p>
            <a:pPr marL="0" indent="0">
              <a:buNone/>
            </a:pPr>
            <a:r>
              <a:rPr lang="en-MY" sz="1200" dirty="0"/>
              <a:t>Peer reviewers can find an article frustrating if it fails to give certain information up front or twist for several pages before getting to the point. </a:t>
            </a:r>
          </a:p>
          <a:p>
            <a:pPr marL="0" indent="0">
              <a:buNone/>
            </a:pPr>
            <a:r>
              <a:rPr lang="en-MY" sz="1200" dirty="0"/>
              <a:t>In contrast, if your project, argument, approach, sources, contribution, and relevance are clearly stated in the first two or three pages, your article will tend to do better in peer review.</a:t>
            </a:r>
          </a:p>
          <a:p>
            <a:pPr marL="0" indent="0">
              <a:buNone/>
            </a:pPr>
            <a:r>
              <a:rPr lang="en-MY" sz="1200" dirty="0"/>
              <a:t>Starting strong will aid your article in making it through peer review regardless of field.</a:t>
            </a:r>
          </a:p>
          <a:p>
            <a:pPr marL="0" indent="0">
              <a:buNone/>
            </a:pPr>
            <a:r>
              <a:rPr lang="en-MY" sz="1200" dirty="0"/>
              <a:t>Any article you publish is competing for scholars’ attention with the multitude of other academic articles published in each field every year. With at least 200,000 academic articles and 12,000 academic books published every year in the United States alone (Bowker 2004)</a:t>
            </a:r>
          </a:p>
          <a:p>
            <a:pPr marL="0" indent="0">
              <a:buNone/>
            </a:pPr>
            <a:r>
              <a:rPr lang="en-MY" sz="1200" dirty="0"/>
              <a:t>Skimming </a:t>
            </a:r>
            <a:r>
              <a:rPr lang="en-US" sz="1200" dirty="0"/>
              <a:t>(fast scan reading) </a:t>
            </a:r>
            <a:r>
              <a:rPr lang="en-MY" sz="1200" dirty="0"/>
              <a:t>has become a way of life. Scholars read fast the first page only if the value of the article has made itself apparent.</a:t>
            </a:r>
          </a:p>
          <a:p>
            <a:pPr marL="0" indent="0">
              <a:buNone/>
            </a:pPr>
            <a:r>
              <a:rPr lang="en-MY" sz="1200" dirty="0"/>
              <a:t> Only two moves establish an article’s value quickly: </a:t>
            </a:r>
            <a:r>
              <a:rPr lang="en-MY" sz="1200" b="1" dirty="0"/>
              <a:t>the reputation of the author(s) </a:t>
            </a:r>
            <a:r>
              <a:rPr lang="en-MY" sz="1200" dirty="0"/>
              <a:t>or </a:t>
            </a:r>
            <a:r>
              <a:rPr lang="en-MY" sz="1200" b="1" dirty="0"/>
              <a:t>the opening</a:t>
            </a:r>
            <a:r>
              <a:rPr lang="en-MY" sz="1200" dirty="0"/>
              <a:t>. </a:t>
            </a:r>
          </a:p>
          <a:p>
            <a:pPr marL="0" indent="0">
              <a:buNone/>
            </a:pPr>
            <a:r>
              <a:rPr lang="en-MY" sz="1200" dirty="0"/>
              <a:t>Articles with strong titles, solid abstracts, and compelling introductions are more likely to be accepted for publication, more likely to be read, and more likely to be cited.</a:t>
            </a:r>
          </a:p>
          <a:p>
            <a:pPr marL="0" indent="0">
              <a:buNone/>
            </a:pPr>
            <a:endParaRPr lang="en-MY" sz="1200" dirty="0"/>
          </a:p>
          <a:p>
            <a:pPr marL="0" indent="0" algn="ctr" rtl="1">
              <a:buNone/>
            </a:pPr>
            <a:r>
              <a:rPr lang="ar-IQ" sz="1200" b="1" dirty="0"/>
              <a:t>المقالة التي تمتاز بالعناوين الجذابة والملخصات القوية والمقدمات الكفوءة ، من المرجح أن تتم قراءتها ، ومن المرجح الاستشهاد بها</a:t>
            </a:r>
            <a:endParaRPr lang="en-MY" sz="1200" b="1" dirty="0"/>
          </a:p>
        </p:txBody>
      </p:sp>
    </p:spTree>
    <p:extLst>
      <p:ext uri="{BB962C8B-B14F-4D97-AF65-F5344CB8AC3E}">
        <p14:creationId xmlns:p14="http://schemas.microsoft.com/office/powerpoint/2010/main" val="6324967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A574D23-8C93-400D-AD95-D48E42EE3438}"/>
              </a:ext>
            </a:extLst>
          </p:cNvPr>
          <p:cNvSpPr>
            <a:spLocks noGrp="1"/>
          </p:cNvSpPr>
          <p:nvPr>
            <p:ph type="title"/>
          </p:nvPr>
        </p:nvSpPr>
        <p:spPr>
          <a:xfrm>
            <a:off x="686834" y="591344"/>
            <a:ext cx="3200400" cy="5585619"/>
          </a:xfrm>
        </p:spPr>
        <p:txBody>
          <a:bodyPr>
            <a:normAutofit/>
          </a:bodyPr>
          <a:lstStyle/>
          <a:p>
            <a:r>
              <a:rPr lang="en-MY" dirty="0">
                <a:solidFill>
                  <a:srgbClr val="FFFFFF"/>
                </a:solidFill>
              </a:rPr>
              <a:t>Day 1: Revising Your Title</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8ADB947-5C3E-4216-9D0D-C9E489F5BF62}"/>
              </a:ext>
            </a:extLst>
          </p:cNvPr>
          <p:cNvSpPr>
            <a:spLocks noGrp="1"/>
          </p:cNvSpPr>
          <p:nvPr>
            <p:ph idx="1"/>
          </p:nvPr>
        </p:nvSpPr>
        <p:spPr>
          <a:xfrm>
            <a:off x="4447308" y="591344"/>
            <a:ext cx="6906491" cy="5585619"/>
          </a:xfrm>
        </p:spPr>
        <p:txBody>
          <a:bodyPr anchor="ctr">
            <a:normAutofit/>
          </a:bodyPr>
          <a:lstStyle/>
          <a:p>
            <a:r>
              <a:rPr lang="en-MY" dirty="0"/>
              <a:t>Avoid broad titles that would serve better for entire books or series</a:t>
            </a:r>
            <a:r>
              <a:rPr lang="en-US" dirty="0"/>
              <a:t>.</a:t>
            </a:r>
            <a:endParaRPr lang="en-MY" dirty="0"/>
          </a:p>
          <a:p>
            <a:r>
              <a:rPr lang="en-MY" dirty="0"/>
              <a:t>Avoid strings of vague terms.</a:t>
            </a:r>
          </a:p>
          <a:p>
            <a:endParaRPr lang="en-MY" dirty="0"/>
          </a:p>
          <a:p>
            <a:endParaRPr lang="en-MY" dirty="0"/>
          </a:p>
          <a:p>
            <a:endParaRPr lang="en-MY" dirty="0"/>
          </a:p>
          <a:p>
            <a:r>
              <a:rPr lang="en-MY" dirty="0"/>
              <a:t>Name your subjects (Person, City, Country, region, population).</a:t>
            </a:r>
          </a:p>
          <a:p>
            <a:r>
              <a:rPr lang="en-MY" dirty="0"/>
              <a:t>Suggest your argument if possible.</a:t>
            </a:r>
          </a:p>
        </p:txBody>
      </p:sp>
      <p:pic>
        <p:nvPicPr>
          <p:cNvPr id="7" name="Picture 6">
            <a:extLst>
              <a:ext uri="{FF2B5EF4-FFF2-40B4-BE49-F238E27FC236}">
                <a16:creationId xmlns:a16="http://schemas.microsoft.com/office/drawing/2014/main" id="{A915BC9A-2650-496D-A535-CA0C875B6D6F}"/>
              </a:ext>
            </a:extLst>
          </p:cNvPr>
          <p:cNvPicPr>
            <a:picLocks noChangeAspect="1"/>
          </p:cNvPicPr>
          <p:nvPr/>
        </p:nvPicPr>
        <p:blipFill>
          <a:blip r:embed="rId2"/>
          <a:stretch>
            <a:fillRect/>
          </a:stretch>
        </p:blipFill>
        <p:spPr>
          <a:xfrm>
            <a:off x="5691738" y="3047056"/>
            <a:ext cx="6156891" cy="674193"/>
          </a:xfrm>
          <a:prstGeom prst="rect">
            <a:avLst/>
          </a:prstGeom>
        </p:spPr>
      </p:pic>
      <p:pic>
        <p:nvPicPr>
          <p:cNvPr id="8" name="Picture 7">
            <a:extLst>
              <a:ext uri="{FF2B5EF4-FFF2-40B4-BE49-F238E27FC236}">
                <a16:creationId xmlns:a16="http://schemas.microsoft.com/office/drawing/2014/main" id="{1125494C-DE03-4400-925A-B64383D1F7C1}"/>
              </a:ext>
            </a:extLst>
          </p:cNvPr>
          <p:cNvPicPr>
            <a:picLocks noChangeAspect="1"/>
          </p:cNvPicPr>
          <p:nvPr/>
        </p:nvPicPr>
        <p:blipFill rotWithShape="1">
          <a:blip r:embed="rId3"/>
          <a:srcRect t="64607" b="12119"/>
          <a:stretch/>
        </p:blipFill>
        <p:spPr>
          <a:xfrm>
            <a:off x="5422422" y="5570747"/>
            <a:ext cx="6082744" cy="968165"/>
          </a:xfrm>
          <a:prstGeom prst="rect">
            <a:avLst/>
          </a:prstGeom>
        </p:spPr>
      </p:pic>
    </p:spTree>
    <p:extLst>
      <p:ext uri="{BB962C8B-B14F-4D97-AF65-F5344CB8AC3E}">
        <p14:creationId xmlns:p14="http://schemas.microsoft.com/office/powerpoint/2010/main" val="29683053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4C6E8-36AD-4884-A3E5-6A5A850B0BC1}"/>
              </a:ext>
            </a:extLst>
          </p:cNvPr>
          <p:cNvSpPr>
            <a:spLocks noGrp="1"/>
          </p:cNvSpPr>
          <p:nvPr>
            <p:ph type="title"/>
          </p:nvPr>
        </p:nvSpPr>
        <p:spPr>
          <a:xfrm>
            <a:off x="686834" y="591344"/>
            <a:ext cx="3200400" cy="5585619"/>
          </a:xfrm>
        </p:spPr>
        <p:txBody>
          <a:bodyPr>
            <a:normAutofit/>
          </a:bodyPr>
          <a:lstStyle/>
          <a:p>
            <a:r>
              <a:rPr lang="en-MY" dirty="0">
                <a:solidFill>
                  <a:srgbClr val="FFFFFF"/>
                </a:solidFill>
              </a:rPr>
              <a:t>Day 1: Revising Your Title</a:t>
            </a:r>
            <a:endParaRPr lang="en-MY">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219C638-1A1F-4A23-9ED2-7A44CDEEDF78}"/>
              </a:ext>
            </a:extLst>
          </p:cNvPr>
          <p:cNvSpPr>
            <a:spLocks noGrp="1"/>
          </p:cNvSpPr>
          <p:nvPr>
            <p:ph idx="1"/>
          </p:nvPr>
        </p:nvSpPr>
        <p:spPr>
          <a:xfrm>
            <a:off x="4447308" y="591344"/>
            <a:ext cx="6906491" cy="5585619"/>
          </a:xfrm>
        </p:spPr>
        <p:txBody>
          <a:bodyPr anchor="ctr">
            <a:normAutofit/>
          </a:bodyPr>
          <a:lstStyle/>
          <a:p>
            <a:r>
              <a:rPr lang="en-MY" dirty="0"/>
              <a:t>Embed your title with searchable keywords</a:t>
            </a:r>
          </a:p>
          <a:p>
            <a:r>
              <a:rPr lang="en-MY" dirty="0"/>
              <a:t>Avoid overly dense titles</a:t>
            </a:r>
          </a:p>
          <a:p>
            <a:r>
              <a:rPr lang="en-MY" dirty="0"/>
              <a:t>Include a verb if possible</a:t>
            </a:r>
          </a:p>
        </p:txBody>
      </p:sp>
    </p:spTree>
    <p:extLst>
      <p:ext uri="{BB962C8B-B14F-4D97-AF65-F5344CB8AC3E}">
        <p14:creationId xmlns:p14="http://schemas.microsoft.com/office/powerpoint/2010/main" val="38260677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BEE62-2B20-4F39-992F-CB441658A570}"/>
              </a:ext>
            </a:extLst>
          </p:cNvPr>
          <p:cNvSpPr>
            <a:spLocks noGrp="1"/>
          </p:cNvSpPr>
          <p:nvPr>
            <p:ph type="title"/>
          </p:nvPr>
        </p:nvSpPr>
        <p:spPr>
          <a:xfrm>
            <a:off x="686834" y="591344"/>
            <a:ext cx="3200400" cy="5585619"/>
          </a:xfrm>
        </p:spPr>
        <p:txBody>
          <a:bodyPr>
            <a:normAutofit/>
          </a:bodyPr>
          <a:lstStyle/>
          <a:p>
            <a:r>
              <a:rPr lang="en-MY">
                <a:solidFill>
                  <a:srgbClr val="FFFFFF"/>
                </a:solidFill>
              </a:rPr>
              <a:t>Days 2 and 3: Revising Your Introduction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C811EF-1FF1-42B8-B7DE-3066675D26E1}"/>
              </a:ext>
            </a:extLst>
          </p:cNvPr>
          <p:cNvSpPr>
            <a:spLocks noGrp="1"/>
          </p:cNvSpPr>
          <p:nvPr>
            <p:ph idx="1"/>
          </p:nvPr>
        </p:nvSpPr>
        <p:spPr>
          <a:xfrm>
            <a:off x="4447308" y="591344"/>
            <a:ext cx="6906491" cy="5585619"/>
          </a:xfrm>
        </p:spPr>
        <p:txBody>
          <a:bodyPr anchor="ctr">
            <a:normAutofit/>
          </a:bodyPr>
          <a:lstStyle/>
          <a:p>
            <a:r>
              <a:rPr lang="en-MY" sz="1600" dirty="0"/>
              <a:t>The main purpose of the introduction is to provide enough information for the reader to be able to understand your argument and its stakes.</a:t>
            </a:r>
          </a:p>
          <a:p>
            <a:r>
              <a:rPr lang="en-MY" sz="1600" dirty="0"/>
              <a:t>Introductions have some standard features in common. </a:t>
            </a:r>
          </a:p>
          <a:p>
            <a:r>
              <a:rPr lang="en-MY" sz="1600" b="1" dirty="0"/>
              <a:t>Alex Henry and Robert L. Roseberry (1997) </a:t>
            </a:r>
            <a:r>
              <a:rPr lang="en-MY" sz="1600" dirty="0"/>
              <a:t>analysed the introductions and conclusions of articles and found that most shared three “moves.”</a:t>
            </a:r>
          </a:p>
          <a:p>
            <a:r>
              <a:rPr lang="en-MY" sz="1600" dirty="0"/>
              <a:t> All article introductions stated the </a:t>
            </a:r>
            <a:r>
              <a:rPr lang="en-MY" sz="1600" b="1" dirty="0">
                <a:solidFill>
                  <a:schemeClr val="accent6">
                    <a:lumMod val="75000"/>
                  </a:schemeClr>
                </a:solidFill>
              </a:rPr>
              <a:t>central idea </a:t>
            </a:r>
            <a:r>
              <a:rPr lang="en-MY" sz="1600" b="1" dirty="0"/>
              <a:t>(what I am calling the argument in this workbook). </a:t>
            </a:r>
            <a:r>
              <a:rPr lang="en-MY" sz="1600" dirty="0"/>
              <a:t>often included stating a fact, a problem, or a solution.</a:t>
            </a:r>
            <a:endParaRPr lang="en-MY" sz="1600" b="1" dirty="0"/>
          </a:p>
          <a:p>
            <a:r>
              <a:rPr lang="en-MY" sz="1600" dirty="0"/>
              <a:t>Many also introduced the </a:t>
            </a:r>
            <a:r>
              <a:rPr lang="en-MY" sz="1600" b="1" dirty="0">
                <a:solidFill>
                  <a:srgbClr val="FF0000"/>
                </a:solidFill>
              </a:rPr>
              <a:t>general topic </a:t>
            </a:r>
            <a:r>
              <a:rPr lang="en-MY" sz="1600" b="1" dirty="0"/>
              <a:t>and then </a:t>
            </a:r>
            <a:r>
              <a:rPr lang="en-MY" sz="1600" b="1" dirty="0">
                <a:solidFill>
                  <a:srgbClr val="0070C0"/>
                </a:solidFill>
              </a:rPr>
              <a:t>narrowed the focus to the specific topic</a:t>
            </a:r>
            <a:r>
              <a:rPr lang="en-MY" sz="1600" dirty="0">
                <a:solidFill>
                  <a:srgbClr val="0070C0"/>
                </a:solidFill>
              </a:rPr>
              <a:t>. </a:t>
            </a:r>
          </a:p>
          <a:p>
            <a:r>
              <a:rPr lang="en-MY" sz="1600" dirty="0"/>
              <a:t>Statements of the </a:t>
            </a:r>
            <a:r>
              <a:rPr lang="en-MY" sz="1600" b="1" dirty="0">
                <a:solidFill>
                  <a:srgbClr val="FF0000"/>
                </a:solidFill>
              </a:rPr>
              <a:t>topic</a:t>
            </a:r>
            <a:r>
              <a:rPr lang="en-MY" sz="1600" dirty="0"/>
              <a:t> often included an example, a general history, a prediction, or a quote. </a:t>
            </a:r>
          </a:p>
          <a:p>
            <a:r>
              <a:rPr lang="en-MY" sz="1600" dirty="0">
                <a:solidFill>
                  <a:srgbClr val="0070C0"/>
                </a:solidFill>
              </a:rPr>
              <a:t>Narrowing the focus</a:t>
            </a:r>
            <a:r>
              <a:rPr lang="en-MY" sz="1600" dirty="0"/>
              <a:t> often included statistics, dates, examples, background information, or rationales for the argument. </a:t>
            </a:r>
          </a:p>
        </p:txBody>
      </p:sp>
    </p:spTree>
    <p:extLst>
      <p:ext uri="{BB962C8B-B14F-4D97-AF65-F5344CB8AC3E}">
        <p14:creationId xmlns:p14="http://schemas.microsoft.com/office/powerpoint/2010/main" val="5769868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D5A187-E90B-4BC6-AC2A-47696CE9F302}"/>
              </a:ext>
            </a:extLst>
          </p:cNvPr>
          <p:cNvSpPr>
            <a:spLocks noGrp="1"/>
          </p:cNvSpPr>
          <p:nvPr>
            <p:ph type="title"/>
          </p:nvPr>
        </p:nvSpPr>
        <p:spPr>
          <a:xfrm>
            <a:off x="686834" y="591344"/>
            <a:ext cx="3200400" cy="6038056"/>
          </a:xfrm>
        </p:spPr>
        <p:txBody>
          <a:bodyPr>
            <a:normAutofit/>
          </a:bodyPr>
          <a:lstStyle/>
          <a:p>
            <a:r>
              <a:rPr lang="en-MY" dirty="0">
                <a:solidFill>
                  <a:srgbClr val="FFFFFF"/>
                </a:solidFill>
              </a:rPr>
              <a:t>Day 4:</a:t>
            </a:r>
            <a:br>
              <a:rPr lang="en-MY" dirty="0">
                <a:solidFill>
                  <a:srgbClr val="FFFFFF"/>
                </a:solidFill>
              </a:rPr>
            </a:br>
            <a:r>
              <a:rPr lang="en-MY" sz="2400" dirty="0">
                <a:solidFill>
                  <a:srgbClr val="FFFFFF"/>
                </a:solidFill>
              </a:rPr>
              <a:t>Revisiting Your Abstract, Related Literature Review, and Author Order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328783-A3A9-4C40-9692-7349372EFF03}"/>
              </a:ext>
            </a:extLst>
          </p:cNvPr>
          <p:cNvSpPr>
            <a:spLocks noGrp="1"/>
          </p:cNvSpPr>
          <p:nvPr>
            <p:ph idx="1"/>
          </p:nvPr>
        </p:nvSpPr>
        <p:spPr>
          <a:xfrm>
            <a:off x="4447308" y="228600"/>
            <a:ext cx="6906491" cy="5948363"/>
          </a:xfrm>
        </p:spPr>
        <p:txBody>
          <a:bodyPr anchor="ctr">
            <a:normAutofit/>
          </a:bodyPr>
          <a:lstStyle/>
          <a:p>
            <a:r>
              <a:rPr lang="en-MY" sz="1400" dirty="0"/>
              <a:t>If your title is the highway billboard ad, your abstract is the full-page magazine ad. </a:t>
            </a:r>
          </a:p>
          <a:p>
            <a:r>
              <a:rPr lang="en-MY" sz="1400" dirty="0"/>
              <a:t>Many readers will decide whether to read your article based on your abstract. In fact, more than one person may cite your article on the basis of reading your abstract alone.</a:t>
            </a:r>
          </a:p>
          <a:p>
            <a:r>
              <a:rPr lang="en-MY" sz="1400" dirty="0"/>
              <a:t> A good abstract is an extremely important part of getting into publication and disseminating your research.</a:t>
            </a:r>
          </a:p>
          <a:p>
            <a:r>
              <a:rPr lang="en-MY" sz="1400" dirty="0"/>
              <a:t>Co-authors management : in which case you must make final decisions about whose name goes first on the article and whose second, and so on. </a:t>
            </a:r>
          </a:p>
          <a:p>
            <a:r>
              <a:rPr lang="en-MY" sz="1400" dirty="0"/>
              <a:t>Some journals require authors to answer a series of questions about who conceived the hypothesis, who designed the experiment, who managed the laboratory, who collected the data, who analysed the data, who drafted the article, and who revised the article so that editors can accurately determine authorship. </a:t>
            </a:r>
          </a:p>
          <a:p>
            <a:r>
              <a:rPr lang="en-MY" sz="1400" dirty="0"/>
              <a:t>Make a written agreement with the other authors before you even start drafting. Hammer out what constitutes the duties of a first author, second author, and so on. </a:t>
            </a:r>
          </a:p>
          <a:p>
            <a:endParaRPr lang="en-MY" sz="1100" dirty="0"/>
          </a:p>
        </p:txBody>
      </p:sp>
      <p:pic>
        <p:nvPicPr>
          <p:cNvPr id="3074" name="Picture 2" descr="Billboard Advertising | Positive Media Malaysia">
            <a:extLst>
              <a:ext uri="{FF2B5EF4-FFF2-40B4-BE49-F238E27FC236}">
                <a16:creationId xmlns:a16="http://schemas.microsoft.com/office/drawing/2014/main" id="{F3E2CDC7-733B-45A1-B590-E17B96A0D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66" y="228600"/>
            <a:ext cx="2526936" cy="1685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ull-Page Magazine Advert Mockup | Mockup World">
            <a:extLst>
              <a:ext uri="{FF2B5EF4-FFF2-40B4-BE49-F238E27FC236}">
                <a16:creationId xmlns:a16="http://schemas.microsoft.com/office/drawing/2014/main" id="{8F790CD1-24A8-494C-9A34-B05BA4BAB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17" y="4746088"/>
            <a:ext cx="2526935" cy="188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45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24A79-2717-423C-A091-73EEA4A9DC13}"/>
              </a:ext>
            </a:extLst>
          </p:cNvPr>
          <p:cNvSpPr>
            <a:spLocks noGrp="1"/>
          </p:cNvSpPr>
          <p:nvPr>
            <p:ph type="title"/>
          </p:nvPr>
        </p:nvSpPr>
        <p:spPr>
          <a:xfrm>
            <a:off x="686834" y="591344"/>
            <a:ext cx="3200400" cy="5585619"/>
          </a:xfrm>
        </p:spPr>
        <p:txBody>
          <a:bodyPr>
            <a:normAutofit/>
          </a:bodyPr>
          <a:lstStyle/>
          <a:p>
            <a:r>
              <a:rPr lang="en-MY">
                <a:solidFill>
                  <a:srgbClr val="FFFFFF"/>
                </a:solidFill>
              </a:rPr>
              <a:t>Day 5: Revising Your Conclusion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26518DA-13F8-4D78-9EB7-BF7807C47BD1}"/>
              </a:ext>
            </a:extLst>
          </p:cNvPr>
          <p:cNvSpPr>
            <a:spLocks noGrp="1"/>
          </p:cNvSpPr>
          <p:nvPr>
            <p:ph idx="1"/>
          </p:nvPr>
        </p:nvSpPr>
        <p:spPr>
          <a:xfrm>
            <a:off x="4447308" y="591344"/>
            <a:ext cx="6906491" cy="5585619"/>
          </a:xfrm>
        </p:spPr>
        <p:txBody>
          <a:bodyPr anchor="ctr">
            <a:noAutofit/>
          </a:bodyPr>
          <a:lstStyle/>
          <a:p>
            <a:r>
              <a:rPr lang="en-MY" sz="1600" dirty="0"/>
              <a:t>A good conclusion is one that summarizes your argument and its significance in a powerful way. </a:t>
            </a:r>
          </a:p>
          <a:p>
            <a:r>
              <a:rPr lang="en-MY" sz="1600" dirty="0"/>
              <a:t>The conclusion should restate the article’s relevance to the scholarly literature and debate. </a:t>
            </a:r>
          </a:p>
          <a:p>
            <a:r>
              <a:rPr lang="en-MY" sz="1600" dirty="0"/>
              <a:t>It does not merely repeat the introduction, but takes a step back, out to the bigger picture and states why the argument matters in the larger scheme of things.</a:t>
            </a:r>
          </a:p>
          <a:p>
            <a:r>
              <a:rPr lang="en-MY" sz="1600" dirty="0"/>
              <a:t>Two moves were generally present: the authors made a claim about the strength of the argument and its</a:t>
            </a:r>
          </a:p>
          <a:p>
            <a:r>
              <a:rPr lang="en-MY" sz="1600" dirty="0"/>
              <a:t>supporting evidence and then linked that argument to the wider context (Henry &amp; Roseberry 1997, 485).</a:t>
            </a:r>
          </a:p>
          <a:p>
            <a:r>
              <a:rPr lang="en-MY" sz="1600" dirty="0"/>
              <a:t>That is, they stated how the internal outcome of the article (the success of the argument) can lead to an</a:t>
            </a:r>
          </a:p>
          <a:p>
            <a:r>
              <a:rPr lang="en-MY" sz="1600" dirty="0"/>
              <a:t>external outcome (a change in the world or the way that we think about the world). </a:t>
            </a:r>
          </a:p>
          <a:p>
            <a:r>
              <a:rPr lang="en-MY" sz="1600" dirty="0"/>
              <a:t>Social science conclusions also sometimes include remarks about possible directions for future research and reservations about the argument. </a:t>
            </a:r>
          </a:p>
          <a:p>
            <a:r>
              <a:rPr lang="en-MY" sz="1600" dirty="0"/>
              <a:t>By the time you reach the conclusion, you may feel that you have no language left. If you are finding the conclusion difficult to write, ask your colleagues to read your article and tell you what they understand the article to be about and why it is important. They can often give you new language and slightly different ways of saying the same thing.</a:t>
            </a:r>
          </a:p>
        </p:txBody>
      </p:sp>
    </p:spTree>
    <p:extLst>
      <p:ext uri="{BB962C8B-B14F-4D97-AF65-F5344CB8AC3E}">
        <p14:creationId xmlns:p14="http://schemas.microsoft.com/office/powerpoint/2010/main" val="401946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F54424-FDF2-4E27-96E6-A4BE76FEF754}"/>
              </a:ext>
            </a:extLst>
          </p:cNvPr>
          <p:cNvSpPr>
            <a:spLocks noGrp="1"/>
          </p:cNvSpPr>
          <p:nvPr>
            <p:ph type="title"/>
          </p:nvPr>
        </p:nvSpPr>
        <p:spPr>
          <a:xfrm>
            <a:off x="1162498" y="655783"/>
            <a:ext cx="4284418" cy="1448388"/>
          </a:xfrm>
        </p:spPr>
        <p:txBody>
          <a:bodyPr vert="horz" lIns="91440" tIns="45720" rIns="91440" bIns="45720" rtlCol="0" anchor="t">
            <a:normAutofit/>
          </a:bodyPr>
          <a:lstStyle/>
          <a:p>
            <a:r>
              <a:rPr lang="en-US" sz="3100">
                <a:solidFill>
                  <a:schemeClr val="bg1"/>
                </a:solidFill>
              </a:rPr>
              <a:t>Week 9: Giving, Getting, and Using Others’ Feedback</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B6C94F-E764-4D8E-8A7E-B7378BE4C9B6}"/>
              </a:ext>
            </a:extLst>
          </p:cNvPr>
          <p:cNvPicPr>
            <a:picLocks noChangeAspect="1"/>
          </p:cNvPicPr>
          <p:nvPr/>
        </p:nvPicPr>
        <p:blipFill rotWithShape="1">
          <a:blip r:embed="rId2"/>
          <a:srcRect r="-2" b="11744"/>
          <a:stretch/>
        </p:blipFill>
        <p:spPr>
          <a:xfrm>
            <a:off x="1155559" y="2265037"/>
            <a:ext cx="9889790" cy="3949494"/>
          </a:xfrm>
          <a:prstGeom prst="rect">
            <a:avLst/>
          </a:prstGeom>
        </p:spPr>
      </p:pic>
    </p:spTree>
    <p:extLst>
      <p:ext uri="{BB962C8B-B14F-4D97-AF65-F5344CB8AC3E}">
        <p14:creationId xmlns:p14="http://schemas.microsoft.com/office/powerpoint/2010/main" val="34474353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D5BC8-6668-475C-80AD-2B8396291EB8}"/>
              </a:ext>
            </a:extLst>
          </p:cNvPr>
          <p:cNvSpPr>
            <a:spLocks noGrp="1"/>
          </p:cNvSpPr>
          <p:nvPr>
            <p:ph type="title"/>
          </p:nvPr>
        </p:nvSpPr>
        <p:spPr>
          <a:xfrm>
            <a:off x="1171074" y="1396686"/>
            <a:ext cx="3240506" cy="4064628"/>
          </a:xfrm>
        </p:spPr>
        <p:txBody>
          <a:bodyPr>
            <a:normAutofit/>
          </a:bodyPr>
          <a:lstStyle/>
          <a:p>
            <a:r>
              <a:rPr lang="en-US">
                <a:solidFill>
                  <a:srgbClr val="FFFFFF"/>
                </a:solidFill>
              </a:rPr>
              <a:t>Give Good Feedback</a:t>
            </a:r>
            <a:endParaRPr lang="en-MY">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0A1E20-DA50-4D05-9C64-4642585E6C43}"/>
              </a:ext>
            </a:extLst>
          </p:cNvPr>
          <p:cNvSpPr>
            <a:spLocks noGrp="1"/>
          </p:cNvSpPr>
          <p:nvPr>
            <p:ph idx="1"/>
          </p:nvPr>
        </p:nvSpPr>
        <p:spPr>
          <a:xfrm>
            <a:off x="5370153" y="1526033"/>
            <a:ext cx="5536397" cy="3935281"/>
          </a:xfrm>
        </p:spPr>
        <p:txBody>
          <a:bodyPr>
            <a:normAutofit/>
          </a:bodyPr>
          <a:lstStyle/>
          <a:p>
            <a:r>
              <a:rPr lang="en-MY" dirty="0"/>
              <a:t>One of the best ways to improve your writing is to </a:t>
            </a:r>
            <a:r>
              <a:rPr lang="en-MY"/>
              <a:t>learn to give good feedback and be supportive of others’ struggles</a:t>
            </a:r>
            <a:r>
              <a:rPr lang="en-MY" dirty="0"/>
              <a:t>.</a:t>
            </a:r>
          </a:p>
        </p:txBody>
      </p:sp>
    </p:spTree>
    <p:extLst>
      <p:ext uri="{BB962C8B-B14F-4D97-AF65-F5344CB8AC3E}">
        <p14:creationId xmlns:p14="http://schemas.microsoft.com/office/powerpoint/2010/main" val="15764689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D2CC-5126-4639-93C7-E804C0FFC61D}"/>
              </a:ext>
            </a:extLst>
          </p:cNvPr>
          <p:cNvSpPr>
            <a:spLocks noGrp="1"/>
          </p:cNvSpPr>
          <p:nvPr>
            <p:ph type="title"/>
          </p:nvPr>
        </p:nvSpPr>
        <p:spPr/>
        <p:txBody>
          <a:bodyPr/>
          <a:lstStyle/>
          <a:p>
            <a:r>
              <a:rPr lang="en-MY" dirty="0"/>
              <a:t>What Not To Do When You Are Giving Feedback</a:t>
            </a:r>
          </a:p>
        </p:txBody>
      </p:sp>
      <p:sp>
        <p:nvSpPr>
          <p:cNvPr id="3" name="Content Placeholder 2">
            <a:extLst>
              <a:ext uri="{FF2B5EF4-FFF2-40B4-BE49-F238E27FC236}">
                <a16:creationId xmlns:a16="http://schemas.microsoft.com/office/drawing/2014/main" id="{75286353-39AB-4B50-8EFA-FAB1DBE0370C}"/>
              </a:ext>
            </a:extLst>
          </p:cNvPr>
          <p:cNvSpPr>
            <a:spLocks noGrp="1"/>
          </p:cNvSpPr>
          <p:nvPr>
            <p:ph idx="1"/>
          </p:nvPr>
        </p:nvSpPr>
        <p:spPr/>
        <p:txBody>
          <a:bodyPr>
            <a:normAutofit/>
          </a:bodyPr>
          <a:lstStyle/>
          <a:p>
            <a:r>
              <a:rPr lang="en-MY" dirty="0"/>
              <a:t>Do not obsess about the author’s bibliographic sources </a:t>
            </a:r>
            <a:r>
              <a:rPr lang="en-MY" sz="1100" dirty="0"/>
              <a:t>(don’t suggest lots of books, research to cite unless necessary) 30 pages article with 60 or less reference is considered good.</a:t>
            </a:r>
            <a:endParaRPr lang="ar-IQ" sz="1100" dirty="0"/>
          </a:p>
          <a:p>
            <a:r>
              <a:rPr lang="en-MY" dirty="0"/>
              <a:t>Do not obsess about what is not in the article </a:t>
            </a:r>
            <a:r>
              <a:rPr lang="en-MY" sz="1000" dirty="0"/>
              <a:t>(Don’t ask for additional research or experimentation; instead, comment on what the author managed to do with the data collected. If it isn’t convincing, then say it isn’t convincing.)</a:t>
            </a:r>
            <a:endParaRPr lang="ar-IQ" sz="1000" dirty="0"/>
          </a:p>
          <a:p>
            <a:r>
              <a:rPr lang="en-MY" dirty="0"/>
              <a:t>Do not obsess about fixing the article </a:t>
            </a:r>
            <a:r>
              <a:rPr lang="en-MY" sz="1000" dirty="0"/>
              <a:t>(focus on fixing others’ work, but on giving a response. It is not your job to fix other people’s articles; it is your job to give them your reading of it.)</a:t>
            </a:r>
            <a:endParaRPr lang="ar-IQ" sz="1000" dirty="0"/>
          </a:p>
          <a:p>
            <a:r>
              <a:rPr lang="en-MY" dirty="0"/>
              <a:t>Do not obsess about judging the work </a:t>
            </a:r>
            <a:r>
              <a:rPr lang="en-MY" sz="1000" dirty="0"/>
              <a:t>(If you can’t give feedback on an article at this initial stage without prejudice or emotion, best to leave it to others. If, however, you really disagree with the author’s topic or approach and want to take it on, make a concerted effort to remember that you are not a judge and that it is your job to provide a response.)</a:t>
            </a:r>
          </a:p>
        </p:txBody>
      </p:sp>
    </p:spTree>
    <p:extLst>
      <p:ext uri="{BB962C8B-B14F-4D97-AF65-F5344CB8AC3E}">
        <p14:creationId xmlns:p14="http://schemas.microsoft.com/office/powerpoint/2010/main" val="20716584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BD4A-856B-421C-BE77-1C35C634B240}"/>
              </a:ext>
            </a:extLst>
          </p:cNvPr>
          <p:cNvSpPr>
            <a:spLocks noGrp="1"/>
          </p:cNvSpPr>
          <p:nvPr>
            <p:ph type="title"/>
          </p:nvPr>
        </p:nvSpPr>
        <p:spPr/>
        <p:txBody>
          <a:bodyPr/>
          <a:lstStyle/>
          <a:p>
            <a:r>
              <a:rPr lang="en-MY" dirty="0"/>
              <a:t>What To Do When You Are Giving Feedback</a:t>
            </a:r>
          </a:p>
        </p:txBody>
      </p:sp>
      <p:sp>
        <p:nvSpPr>
          <p:cNvPr id="3" name="Content Placeholder 2">
            <a:extLst>
              <a:ext uri="{FF2B5EF4-FFF2-40B4-BE49-F238E27FC236}">
                <a16:creationId xmlns:a16="http://schemas.microsoft.com/office/drawing/2014/main" id="{02346E4F-5799-4D6A-B49A-FCDF6D492E98}"/>
              </a:ext>
            </a:extLst>
          </p:cNvPr>
          <p:cNvSpPr>
            <a:spLocks noGrp="1"/>
          </p:cNvSpPr>
          <p:nvPr>
            <p:ph idx="1"/>
          </p:nvPr>
        </p:nvSpPr>
        <p:spPr/>
        <p:txBody>
          <a:bodyPr>
            <a:normAutofit/>
          </a:bodyPr>
          <a:lstStyle/>
          <a:p>
            <a:r>
              <a:rPr lang="en-MY" dirty="0"/>
              <a:t>Start with the positive </a:t>
            </a:r>
            <a:r>
              <a:rPr lang="en-MY" sz="1600" dirty="0">
                <a:solidFill>
                  <a:srgbClr val="FF0000"/>
                </a:solidFill>
              </a:rPr>
              <a:t>(A little bit of sugar makes the medicine go down)</a:t>
            </a:r>
            <a:endParaRPr lang="ar-IQ" sz="1600" dirty="0">
              <a:solidFill>
                <a:srgbClr val="FF0000"/>
              </a:solidFill>
            </a:endParaRPr>
          </a:p>
          <a:p>
            <a:r>
              <a:rPr lang="en-MY" dirty="0"/>
              <a:t>Be specific </a:t>
            </a:r>
            <a:r>
              <a:rPr lang="en-MY" sz="1000" dirty="0"/>
              <a:t>(Vague praise such as “Good paper!” is not enough) - don’t tell someone, “Your writing style needs a lot of work,” as this is vague and unhelpful. Say instead, “You might think about working on making your sentences more active and less passive.</a:t>
            </a:r>
            <a:endParaRPr lang="ar-IQ" sz="1000" dirty="0"/>
          </a:p>
          <a:p>
            <a:r>
              <a:rPr lang="en-MY" dirty="0"/>
              <a:t>Focus on giving a response </a:t>
            </a:r>
            <a:r>
              <a:rPr lang="en-MY" sz="1100" dirty="0"/>
              <a:t>(what you understood their article to say)</a:t>
            </a:r>
            <a:endParaRPr lang="ar-IQ" sz="1100" dirty="0"/>
          </a:p>
          <a:p>
            <a:r>
              <a:rPr lang="en-MY" dirty="0"/>
              <a:t>Always suggest </a:t>
            </a:r>
            <a:r>
              <a:rPr lang="en-MY" sz="1000" dirty="0"/>
              <a:t>(frame it as a suggestion) - little question mark can prevent the criticism from making such a large dent in the author’s ego. </a:t>
            </a:r>
            <a:endParaRPr lang="ar-IQ" sz="1000" dirty="0"/>
          </a:p>
          <a:p>
            <a:r>
              <a:rPr lang="en-MY" dirty="0"/>
              <a:t>Focus on the macro </a:t>
            </a:r>
            <a:r>
              <a:rPr lang="en-MY" sz="1000" dirty="0"/>
              <a:t>(You will become known as a good reviewer if you can stay focused on the big stuff. ) Argument ? </a:t>
            </a:r>
            <a:r>
              <a:rPr lang="en-MY" sz="1000" dirty="0" err="1"/>
              <a:t>Strucure</a:t>
            </a:r>
            <a:r>
              <a:rPr lang="en-MY" sz="1000" dirty="0"/>
              <a:t> ? Evidence, Findings ? Methods ? Better than grammars and punctuation</a:t>
            </a:r>
            <a:endParaRPr lang="ar-IQ" sz="1000" dirty="0"/>
          </a:p>
          <a:p>
            <a:r>
              <a:rPr lang="en-MY" dirty="0"/>
              <a:t>Spend the time</a:t>
            </a:r>
            <a:r>
              <a:rPr lang="en-US" dirty="0"/>
              <a:t> (8-12 h)</a:t>
            </a:r>
          </a:p>
          <a:p>
            <a:endParaRPr lang="en-MY" dirty="0"/>
          </a:p>
        </p:txBody>
      </p:sp>
    </p:spTree>
    <p:extLst>
      <p:ext uri="{BB962C8B-B14F-4D97-AF65-F5344CB8AC3E}">
        <p14:creationId xmlns:p14="http://schemas.microsoft.com/office/powerpoint/2010/main" val="69202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5585D-20ED-4BA6-A972-8BB0C4022ADE}"/>
              </a:ext>
            </a:extLst>
          </p:cNvPr>
          <p:cNvSpPr>
            <a:spLocks noGrp="1"/>
          </p:cNvSpPr>
          <p:nvPr>
            <p:ph type="title"/>
          </p:nvPr>
        </p:nvSpPr>
        <p:spPr>
          <a:xfrm>
            <a:off x="1162498" y="655783"/>
            <a:ext cx="4284418" cy="1448388"/>
          </a:xfrm>
        </p:spPr>
        <p:txBody>
          <a:bodyPr vert="horz" lIns="91440" tIns="45720" rIns="91440" bIns="45720" rtlCol="0" anchor="t">
            <a:normAutofit/>
          </a:bodyPr>
          <a:lstStyle/>
          <a:p>
            <a:r>
              <a:rPr lang="en-US" sz="3700" b="1">
                <a:solidFill>
                  <a:schemeClr val="bg1"/>
                </a:solidFill>
              </a:rPr>
              <a:t>Week 1 : Designing your plan for writing</a:t>
            </a:r>
          </a:p>
        </p:txBody>
      </p:sp>
      <p:sp>
        <p:nvSpPr>
          <p:cNvPr id="16" name="Rectangle 15">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CB8394C-9AF6-4DA6-9F48-56984DFC1D90}"/>
              </a:ext>
            </a:extLst>
          </p:cNvPr>
          <p:cNvPicPr>
            <a:picLocks noChangeAspect="1"/>
          </p:cNvPicPr>
          <p:nvPr/>
        </p:nvPicPr>
        <p:blipFill rotWithShape="1">
          <a:blip r:embed="rId2"/>
          <a:srcRect l="25685" t="11845" r="26351" b="5477"/>
          <a:stretch/>
        </p:blipFill>
        <p:spPr>
          <a:xfrm>
            <a:off x="5153024" y="1136488"/>
            <a:ext cx="7715251" cy="5618890"/>
          </a:xfrm>
          <a:prstGeom prst="rect">
            <a:avLst/>
          </a:prstGeom>
        </p:spPr>
      </p:pic>
    </p:spTree>
    <p:extLst>
      <p:ext uri="{BB962C8B-B14F-4D97-AF65-F5344CB8AC3E}">
        <p14:creationId xmlns:p14="http://schemas.microsoft.com/office/powerpoint/2010/main" val="1386583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D344-332E-44DF-A706-DBB07B08B5AF}"/>
              </a:ext>
            </a:extLst>
          </p:cNvPr>
          <p:cNvSpPr>
            <a:spLocks noGrp="1"/>
          </p:cNvSpPr>
          <p:nvPr>
            <p:ph type="title"/>
          </p:nvPr>
        </p:nvSpPr>
        <p:spPr/>
        <p:txBody>
          <a:bodyPr/>
          <a:lstStyle/>
          <a:p>
            <a:r>
              <a:rPr lang="en-MY"/>
              <a:t>What to Do When You Are Getting Feedback</a:t>
            </a:r>
            <a:endParaRPr lang="en-MY" dirty="0"/>
          </a:p>
        </p:txBody>
      </p:sp>
      <p:sp>
        <p:nvSpPr>
          <p:cNvPr id="3" name="Content Placeholder 2">
            <a:extLst>
              <a:ext uri="{FF2B5EF4-FFF2-40B4-BE49-F238E27FC236}">
                <a16:creationId xmlns:a16="http://schemas.microsoft.com/office/drawing/2014/main" id="{8361DD22-5A16-431D-9C7D-F56AEEABFED4}"/>
              </a:ext>
            </a:extLst>
          </p:cNvPr>
          <p:cNvSpPr>
            <a:spLocks noGrp="1"/>
          </p:cNvSpPr>
          <p:nvPr>
            <p:ph idx="1"/>
          </p:nvPr>
        </p:nvSpPr>
        <p:spPr/>
        <p:txBody>
          <a:bodyPr/>
          <a:lstStyle/>
          <a:p>
            <a:r>
              <a:rPr lang="en-MY" dirty="0"/>
              <a:t>Give instructions </a:t>
            </a:r>
            <a:r>
              <a:rPr lang="en-MY" sz="1100" dirty="0"/>
              <a:t>(Specify part to check like methods, results etc..).</a:t>
            </a:r>
          </a:p>
          <a:p>
            <a:r>
              <a:rPr lang="en-MY" dirty="0"/>
              <a:t>Separate the delivery from the message </a:t>
            </a:r>
            <a:r>
              <a:rPr lang="en-MY" sz="1000" dirty="0"/>
              <a:t>(Many people are bad at giving criticism—they don’t start with the positive, they get angry, they get frustrated. Try to ignore the emotion with which comments or suggestions are delivered).</a:t>
            </a:r>
          </a:p>
          <a:p>
            <a:r>
              <a:rPr lang="en-MY" dirty="0"/>
              <a:t>Listen, don’t talk.</a:t>
            </a:r>
          </a:p>
          <a:p>
            <a:r>
              <a:rPr lang="en-MY" dirty="0"/>
              <a:t>Take advantage.</a:t>
            </a:r>
          </a:p>
          <a:p>
            <a:r>
              <a:rPr lang="en-MY" dirty="0"/>
              <a:t>You are the final authority on your own writing.</a:t>
            </a:r>
          </a:p>
        </p:txBody>
      </p:sp>
    </p:spTree>
    <p:extLst>
      <p:ext uri="{BB962C8B-B14F-4D97-AF65-F5344CB8AC3E}">
        <p14:creationId xmlns:p14="http://schemas.microsoft.com/office/powerpoint/2010/main" val="23725512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245D6E3-B323-416A-9C37-6889A9EB1453}"/>
              </a:ext>
            </a:extLst>
          </p:cNvPr>
          <p:cNvPicPr>
            <a:picLocks noChangeAspect="1"/>
          </p:cNvPicPr>
          <p:nvPr/>
        </p:nvPicPr>
        <p:blipFill>
          <a:blip r:embed="rId2"/>
          <a:stretch>
            <a:fillRect/>
          </a:stretch>
        </p:blipFill>
        <p:spPr>
          <a:xfrm>
            <a:off x="1760541" y="643467"/>
            <a:ext cx="8670917"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6577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37222-1653-4BB9-93F5-2E03F4ADCD57}"/>
              </a:ext>
            </a:extLst>
          </p:cNvPr>
          <p:cNvSpPr>
            <a:spLocks noGrp="1"/>
          </p:cNvSpPr>
          <p:nvPr>
            <p:ph type="title"/>
          </p:nvPr>
        </p:nvSpPr>
        <p:spPr>
          <a:xfrm>
            <a:off x="1162498" y="655783"/>
            <a:ext cx="4284418" cy="1448388"/>
          </a:xfrm>
        </p:spPr>
        <p:txBody>
          <a:bodyPr vert="horz" lIns="91440" tIns="45720" rIns="91440" bIns="45720" rtlCol="0" anchor="t">
            <a:normAutofit/>
          </a:bodyPr>
          <a:lstStyle/>
          <a:p>
            <a:r>
              <a:rPr lang="en-US">
                <a:solidFill>
                  <a:schemeClr val="bg1"/>
                </a:solidFill>
              </a:rPr>
              <a:t>Week 10: Editing Your Sentences</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A39DD82-E969-47B3-90AA-83E1580D88DE}"/>
              </a:ext>
            </a:extLst>
          </p:cNvPr>
          <p:cNvPicPr>
            <a:picLocks noChangeAspect="1"/>
          </p:cNvPicPr>
          <p:nvPr/>
        </p:nvPicPr>
        <p:blipFill rotWithShape="1">
          <a:blip r:embed="rId2"/>
          <a:srcRect r="-2" b="12229"/>
          <a:stretch/>
        </p:blipFill>
        <p:spPr>
          <a:xfrm>
            <a:off x="1155559" y="2265037"/>
            <a:ext cx="9889790" cy="3949494"/>
          </a:xfrm>
          <a:prstGeom prst="rect">
            <a:avLst/>
          </a:prstGeom>
        </p:spPr>
      </p:pic>
    </p:spTree>
    <p:extLst>
      <p:ext uri="{BB962C8B-B14F-4D97-AF65-F5344CB8AC3E}">
        <p14:creationId xmlns:p14="http://schemas.microsoft.com/office/powerpoint/2010/main" val="37530085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09733-D592-4189-9917-2749C61A0FF0}"/>
              </a:ext>
            </a:extLst>
          </p:cNvPr>
          <p:cNvSpPr>
            <a:spLocks noGrp="1"/>
          </p:cNvSpPr>
          <p:nvPr>
            <p:ph type="title"/>
          </p:nvPr>
        </p:nvSpPr>
        <p:spPr>
          <a:xfrm>
            <a:off x="686834" y="591344"/>
            <a:ext cx="3200400" cy="5585619"/>
          </a:xfrm>
        </p:spPr>
        <p:txBody>
          <a:bodyPr>
            <a:normAutofit/>
          </a:bodyPr>
          <a:lstStyle/>
          <a:p>
            <a:pPr algn="ctr"/>
            <a:r>
              <a:rPr lang="en-MY" dirty="0">
                <a:solidFill>
                  <a:srgbClr val="FFFFFF"/>
                </a:solidFill>
              </a:rPr>
              <a:t>ON TAKING THE TIME</a:t>
            </a:r>
            <a:br>
              <a:rPr lang="en-MY" dirty="0">
                <a:solidFill>
                  <a:srgbClr val="FFFFFF"/>
                </a:solidFill>
              </a:rPr>
            </a:br>
            <a:r>
              <a:rPr lang="en-MY" dirty="0">
                <a:solidFill>
                  <a:srgbClr val="FFFFFF"/>
                </a:solidFill>
              </a:rPr>
              <a:t> </a:t>
            </a:r>
            <a:r>
              <a:rPr lang="ar-IQ" dirty="0">
                <a:solidFill>
                  <a:srgbClr val="FFFFFF"/>
                </a:solidFill>
              </a:rPr>
              <a:t>خذ وقتك</a:t>
            </a:r>
            <a:endParaRPr lang="en-MY"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D5B07AB-5311-4DF5-AE40-5E2AD469B592}"/>
              </a:ext>
            </a:extLst>
          </p:cNvPr>
          <p:cNvSpPr>
            <a:spLocks noGrp="1"/>
          </p:cNvSpPr>
          <p:nvPr>
            <p:ph idx="1"/>
          </p:nvPr>
        </p:nvSpPr>
        <p:spPr>
          <a:xfrm>
            <a:off x="4447308" y="591344"/>
            <a:ext cx="6906491" cy="5585619"/>
          </a:xfrm>
        </p:spPr>
        <p:txBody>
          <a:bodyPr anchor="ctr">
            <a:normAutofit/>
          </a:bodyPr>
          <a:lstStyle/>
          <a:p>
            <a:pPr marL="0" indent="0">
              <a:buNone/>
            </a:pPr>
            <a:r>
              <a:rPr lang="en-MY" dirty="0"/>
              <a:t>like an imposition to spend so much time writing something so small. But years later, that small thing would still be making a contribution, long after everything else I was doing, which seemed so important at the time, had been forgotten.”</a:t>
            </a:r>
          </a:p>
          <a:p>
            <a:r>
              <a:rPr lang="en-MY" b="1"/>
              <a:t>Don’t let hectic life stop you from creating something permanent</a:t>
            </a:r>
            <a:r>
              <a:rPr lang="en-MY" dirty="0"/>
              <a:t>. You are getting close to the finish line, so keep moving!</a:t>
            </a:r>
          </a:p>
        </p:txBody>
      </p:sp>
    </p:spTree>
    <p:extLst>
      <p:ext uri="{BB962C8B-B14F-4D97-AF65-F5344CB8AC3E}">
        <p14:creationId xmlns:p14="http://schemas.microsoft.com/office/powerpoint/2010/main" val="11880544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9B72-73D4-4035-A6EE-CCFB1850AEBE}"/>
              </a:ext>
            </a:extLst>
          </p:cNvPr>
          <p:cNvSpPr>
            <a:spLocks noGrp="1"/>
          </p:cNvSpPr>
          <p:nvPr>
            <p:ph type="title"/>
          </p:nvPr>
        </p:nvSpPr>
        <p:spPr/>
        <p:txBody>
          <a:bodyPr/>
          <a:lstStyle/>
          <a:p>
            <a:r>
              <a:rPr lang="en-MY" dirty="0"/>
              <a:t>TYPES OF REVISING</a:t>
            </a:r>
          </a:p>
        </p:txBody>
      </p:sp>
      <p:sp>
        <p:nvSpPr>
          <p:cNvPr id="3" name="Content Placeholder 2">
            <a:extLst>
              <a:ext uri="{FF2B5EF4-FFF2-40B4-BE49-F238E27FC236}">
                <a16:creationId xmlns:a16="http://schemas.microsoft.com/office/drawing/2014/main" id="{690CE492-D207-4024-9490-51EC0F0748CF}"/>
              </a:ext>
            </a:extLst>
          </p:cNvPr>
          <p:cNvSpPr>
            <a:spLocks noGrp="1"/>
          </p:cNvSpPr>
          <p:nvPr>
            <p:ph idx="1"/>
          </p:nvPr>
        </p:nvSpPr>
        <p:spPr/>
        <p:txBody>
          <a:bodyPr/>
          <a:lstStyle/>
          <a:p>
            <a:r>
              <a:rPr lang="en-MY" dirty="0"/>
              <a:t>Macrostructure Revising </a:t>
            </a:r>
            <a:r>
              <a:rPr lang="en-MY" sz="1600" dirty="0"/>
              <a:t>(reviewing the literature, naming the debate, aiming for a particular journal, stating an argument early and clearly, and making sure you have a solid structure. Macrostructure revising involves big changes—moving paragraphs, adding examples, deleting sections, and rewriting pages.)</a:t>
            </a:r>
            <a:endParaRPr lang="ar-IQ" sz="1600" dirty="0"/>
          </a:p>
          <a:p>
            <a:r>
              <a:rPr lang="en-MY" dirty="0"/>
              <a:t>Microstructure Revising</a:t>
            </a:r>
            <a:r>
              <a:rPr lang="en-US" dirty="0"/>
              <a:t> (Editing, proofreading) </a:t>
            </a:r>
          </a:p>
          <a:p>
            <a:pPr marL="0" indent="0">
              <a:buNone/>
            </a:pPr>
            <a:r>
              <a:rPr lang="en-MY" sz="1600" dirty="0"/>
              <a:t>Good writing can (unfortunately) cover up bad research and bad ideas, but good research usually cannot carry a badly written article into publication. </a:t>
            </a:r>
          </a:p>
        </p:txBody>
      </p:sp>
    </p:spTree>
    <p:extLst>
      <p:ext uri="{BB962C8B-B14F-4D97-AF65-F5344CB8AC3E}">
        <p14:creationId xmlns:p14="http://schemas.microsoft.com/office/powerpoint/2010/main" val="1408392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091E-D820-49E2-A9E3-1CB73F8A055B}"/>
              </a:ext>
            </a:extLst>
          </p:cNvPr>
          <p:cNvSpPr>
            <a:spLocks noGrp="1"/>
          </p:cNvSpPr>
          <p:nvPr>
            <p:ph type="title"/>
          </p:nvPr>
        </p:nvSpPr>
        <p:spPr>
          <a:xfrm>
            <a:off x="5214579" y="629266"/>
            <a:ext cx="6422849" cy="1676603"/>
          </a:xfrm>
        </p:spPr>
        <p:txBody>
          <a:bodyPr>
            <a:normAutofit/>
          </a:bodyPr>
          <a:lstStyle/>
          <a:p>
            <a:r>
              <a:rPr lang="en-MY" dirty="0"/>
              <a:t>THE RULES OF EDITING</a:t>
            </a:r>
          </a:p>
        </p:txBody>
      </p:sp>
      <p:sp>
        <p:nvSpPr>
          <p:cNvPr id="71" name="Rectangle 7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1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a:extLst>
              <a:ext uri="{FF2B5EF4-FFF2-40B4-BE49-F238E27FC236}">
                <a16:creationId xmlns:a16="http://schemas.microsoft.com/office/drawing/2014/main" id="{1C0E8927-6641-48FA-8CC2-BFC52F307B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364" y="1024923"/>
            <a:ext cx="3113280" cy="480815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08F8D9A-8842-4E4C-959A-E433A101F88B}"/>
              </a:ext>
            </a:extLst>
          </p:cNvPr>
          <p:cNvSpPr>
            <a:spLocks noGrp="1"/>
          </p:cNvSpPr>
          <p:nvPr>
            <p:ph idx="1"/>
          </p:nvPr>
        </p:nvSpPr>
        <p:spPr>
          <a:xfrm>
            <a:off x="5214581" y="2438400"/>
            <a:ext cx="6422848" cy="3785419"/>
          </a:xfrm>
        </p:spPr>
        <p:txBody>
          <a:bodyPr>
            <a:normAutofit/>
          </a:bodyPr>
          <a:lstStyle/>
          <a:p>
            <a:r>
              <a:rPr lang="en-MY" sz="2000"/>
              <a:t>Look at every sentence in your writing</a:t>
            </a:r>
          </a:p>
          <a:p>
            <a:r>
              <a:rPr lang="en-MY" sz="2000"/>
              <a:t>and ask yourself a simple question: Does the sentence have a character (noun subject) and does that</a:t>
            </a:r>
          </a:p>
          <a:p>
            <a:r>
              <a:rPr lang="en-MY" sz="2000"/>
              <a:t>character act (verb)? Every sentence must tell a clear story, with both characters and actions. If the</a:t>
            </a:r>
          </a:p>
          <a:p>
            <a:r>
              <a:rPr lang="en-MY" sz="2000"/>
              <a:t>character and its actions emerge in the first seven or eight words of the sentence (excepting introductory</a:t>
            </a:r>
          </a:p>
          <a:p>
            <a:r>
              <a:rPr lang="en-MY" sz="2000"/>
              <a:t>clauses),</a:t>
            </a:r>
          </a:p>
        </p:txBody>
      </p:sp>
    </p:spTree>
    <p:extLst>
      <p:ext uri="{BB962C8B-B14F-4D97-AF65-F5344CB8AC3E}">
        <p14:creationId xmlns:p14="http://schemas.microsoft.com/office/powerpoint/2010/main" val="36690422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33C9-67A7-4A66-B6DC-1BCDC49FF380}"/>
              </a:ext>
            </a:extLst>
          </p:cNvPr>
          <p:cNvSpPr>
            <a:spLocks noGrp="1"/>
          </p:cNvSpPr>
          <p:nvPr>
            <p:ph type="title"/>
          </p:nvPr>
        </p:nvSpPr>
        <p:spPr>
          <a:xfrm>
            <a:off x="5214579" y="629266"/>
            <a:ext cx="6422849" cy="1676603"/>
          </a:xfrm>
        </p:spPr>
        <p:txBody>
          <a:bodyPr>
            <a:normAutofit/>
          </a:bodyPr>
          <a:lstStyle/>
          <a:p>
            <a:r>
              <a:rPr lang="en-US" dirty="0"/>
              <a:t>A manual for everyone</a:t>
            </a:r>
            <a:endParaRPr lang="en-MY" dirty="0"/>
          </a:p>
        </p:txBody>
      </p:sp>
      <p:sp>
        <p:nvSpPr>
          <p:cNvPr id="71" name="Rectangle 7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E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6" name="Picture 2">
            <a:extLst>
              <a:ext uri="{FF2B5EF4-FFF2-40B4-BE49-F238E27FC236}">
                <a16:creationId xmlns:a16="http://schemas.microsoft.com/office/drawing/2014/main" id="{6291EB3A-ADD7-488A-9A01-B022A6D7E7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364" y="1079355"/>
            <a:ext cx="3113280" cy="46992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28347C6-4DF9-4994-804D-510112CAB3EC}"/>
              </a:ext>
            </a:extLst>
          </p:cNvPr>
          <p:cNvSpPr>
            <a:spLocks noGrp="1"/>
          </p:cNvSpPr>
          <p:nvPr>
            <p:ph idx="1"/>
          </p:nvPr>
        </p:nvSpPr>
        <p:spPr>
          <a:xfrm>
            <a:off x="5214581" y="2438400"/>
            <a:ext cx="6422848" cy="3785419"/>
          </a:xfrm>
        </p:spPr>
        <p:txBody>
          <a:bodyPr>
            <a:normAutofit/>
          </a:bodyPr>
          <a:lstStyle/>
          <a:p>
            <a:r>
              <a:rPr lang="en-MY" sz="2000"/>
              <a:t>He doesn’t explain how to edit, he just provides hundreds of examples of poor word</a:t>
            </a:r>
          </a:p>
          <a:p>
            <a:r>
              <a:rPr lang="en-MY" sz="2000"/>
              <a:t>phrases and their better versions. He arranges the examples in alphabetical order based on various style</a:t>
            </a:r>
          </a:p>
          <a:p>
            <a:r>
              <a:rPr lang="en-MY" sz="2000"/>
              <a:t>manuals</a:t>
            </a:r>
          </a:p>
        </p:txBody>
      </p:sp>
    </p:spTree>
    <p:extLst>
      <p:ext uri="{BB962C8B-B14F-4D97-AF65-F5344CB8AC3E}">
        <p14:creationId xmlns:p14="http://schemas.microsoft.com/office/powerpoint/2010/main" val="42667449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21F4795C-BEEC-4516-BF81-E3AAB89913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35080" y="891540"/>
            <a:ext cx="3372288" cy="507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4953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15A03-516A-4C28-802F-4D3C5206B10A}"/>
              </a:ext>
            </a:extLst>
          </p:cNvPr>
          <p:cNvSpPr>
            <a:spLocks noGrp="1"/>
          </p:cNvSpPr>
          <p:nvPr>
            <p:ph type="title"/>
          </p:nvPr>
        </p:nvSpPr>
        <p:spPr>
          <a:xfrm>
            <a:off x="686834" y="1153572"/>
            <a:ext cx="3200400" cy="4461163"/>
          </a:xfrm>
        </p:spPr>
        <p:txBody>
          <a:bodyPr>
            <a:normAutofit/>
          </a:bodyPr>
          <a:lstStyle/>
          <a:p>
            <a:r>
              <a:rPr lang="en-MY">
                <a:solidFill>
                  <a:srgbClr val="FFFFFF"/>
                </a:solidFill>
              </a:rPr>
              <a:t>Principles of American English academic style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DFC47C5-DF77-40F0-81F5-572CA04FF9A8}"/>
              </a:ext>
            </a:extLst>
          </p:cNvPr>
          <p:cNvSpPr>
            <a:spLocks noGrp="1"/>
          </p:cNvSpPr>
          <p:nvPr>
            <p:ph idx="1"/>
          </p:nvPr>
        </p:nvSpPr>
        <p:spPr>
          <a:xfrm>
            <a:off x="4447308" y="591344"/>
            <a:ext cx="6906491" cy="5585619"/>
          </a:xfrm>
        </p:spPr>
        <p:txBody>
          <a:bodyPr anchor="ctr">
            <a:normAutofit/>
          </a:bodyPr>
          <a:lstStyle/>
          <a:p>
            <a:r>
              <a:rPr lang="en-MY" dirty="0"/>
              <a:t>Don’t use two words when one will do.</a:t>
            </a:r>
          </a:p>
          <a:p>
            <a:r>
              <a:rPr lang="en-MY" dirty="0"/>
              <a:t>Don’t use a noun when you can use a verb.</a:t>
            </a:r>
          </a:p>
          <a:p>
            <a:r>
              <a:rPr lang="en-MY" dirty="0"/>
              <a:t>Don’t use an adjective or adverb unless you must.</a:t>
            </a:r>
          </a:p>
          <a:p>
            <a:r>
              <a:rPr lang="en-MY" dirty="0"/>
              <a:t>Don’t use a pronoun when a noun would be clearer.</a:t>
            </a:r>
          </a:p>
          <a:p>
            <a:r>
              <a:rPr lang="en-MY" dirty="0"/>
              <a:t>Don’t use a general word when you can use a specific one.</a:t>
            </a:r>
          </a:p>
          <a:p>
            <a:r>
              <a:rPr lang="en-MY" dirty="0"/>
              <a:t>Don’t use the passive voice unless the subject is unknown or unimportant</a:t>
            </a:r>
          </a:p>
        </p:txBody>
      </p:sp>
    </p:spTree>
    <p:extLst>
      <p:ext uri="{BB962C8B-B14F-4D97-AF65-F5344CB8AC3E}">
        <p14:creationId xmlns:p14="http://schemas.microsoft.com/office/powerpoint/2010/main" val="2122513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B32DE8DB-F504-4791-9594-451B568B3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BB53C-1AE3-4680-850E-0BA6AEF1E8E7}"/>
              </a:ext>
            </a:extLst>
          </p:cNvPr>
          <p:cNvSpPr>
            <a:spLocks noGrp="1"/>
          </p:cNvSpPr>
          <p:nvPr>
            <p:ph type="title"/>
          </p:nvPr>
        </p:nvSpPr>
        <p:spPr>
          <a:xfrm>
            <a:off x="8036434" y="891541"/>
            <a:ext cx="3433187" cy="4074074"/>
          </a:xfrm>
        </p:spPr>
        <p:txBody>
          <a:bodyPr vert="horz" lIns="91440" tIns="45720" rIns="91440" bIns="45720" rtlCol="0" anchor="b">
            <a:normAutofit/>
          </a:bodyPr>
          <a:lstStyle/>
          <a:p>
            <a:r>
              <a:rPr lang="en-US" sz="4700"/>
              <a:t>THE BELCHER DIAGNOSTIC TEST (p327)</a:t>
            </a:r>
          </a:p>
        </p:txBody>
      </p:sp>
      <p:sp>
        <p:nvSpPr>
          <p:cNvPr id="2053" name="Rectangle 136">
            <a:extLst>
              <a:ext uri="{FF2B5EF4-FFF2-40B4-BE49-F238E27FC236}">
                <a16:creationId xmlns:a16="http://schemas.microsoft.com/office/drawing/2014/main" id="{56043DD8-E900-4EC1-91AB-BFFC63E4B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42BF16E-97EF-4C00-A53F-1B0C162B0AF4}"/>
              </a:ext>
            </a:extLst>
          </p:cNvPr>
          <p:cNvPicPr>
            <a:picLocks noChangeAspect="1"/>
          </p:cNvPicPr>
          <p:nvPr/>
        </p:nvPicPr>
        <p:blipFill>
          <a:blip r:embed="rId2"/>
          <a:stretch>
            <a:fillRect/>
          </a:stretch>
        </p:blipFill>
        <p:spPr>
          <a:xfrm>
            <a:off x="1044110" y="1938343"/>
            <a:ext cx="3150797" cy="2977503"/>
          </a:xfrm>
          <a:prstGeom prst="rect">
            <a:avLst/>
          </a:prstGeom>
          <a:effectLst>
            <a:outerShdw blurRad="406400" dist="317500" dir="5400000" sx="89000" sy="89000" rotWithShape="0">
              <a:prstClr val="black">
                <a:alpha val="15000"/>
              </a:prstClr>
            </a:outerShdw>
          </a:effectLst>
        </p:spPr>
      </p:pic>
      <p:pic>
        <p:nvPicPr>
          <p:cNvPr id="2050" name="Picture 2" descr="Writing Your Journal Article in Twelve Weeks: A Guide to Academic ...">
            <a:extLst>
              <a:ext uri="{FF2B5EF4-FFF2-40B4-BE49-F238E27FC236}">
                <a16:creationId xmlns:a16="http://schemas.microsoft.com/office/drawing/2014/main" id="{B7B607FE-0E4E-4A52-B995-B55A7FA9F5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16641" y="1394322"/>
            <a:ext cx="3150797" cy="4065544"/>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52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052B-4A12-4681-A115-2E11733E3D83}"/>
              </a:ext>
            </a:extLst>
          </p:cNvPr>
          <p:cNvSpPr>
            <a:spLocks noGrp="1"/>
          </p:cNvSpPr>
          <p:nvPr>
            <p:ph type="title"/>
          </p:nvPr>
        </p:nvSpPr>
        <p:spPr/>
        <p:txBody>
          <a:bodyPr/>
          <a:lstStyle/>
          <a:p>
            <a:r>
              <a:rPr lang="en-US" dirty="0"/>
              <a:t>Days Tasks</a:t>
            </a:r>
            <a:endParaRPr lang="en-MY" dirty="0"/>
          </a:p>
        </p:txBody>
      </p:sp>
      <p:sp>
        <p:nvSpPr>
          <p:cNvPr id="3" name="Content Placeholder 2">
            <a:extLst>
              <a:ext uri="{FF2B5EF4-FFF2-40B4-BE49-F238E27FC236}">
                <a16:creationId xmlns:a16="http://schemas.microsoft.com/office/drawing/2014/main" id="{7A56C196-9BC4-4900-83B0-690D3171F825}"/>
              </a:ext>
            </a:extLst>
          </p:cNvPr>
          <p:cNvSpPr>
            <a:spLocks noGrp="1"/>
          </p:cNvSpPr>
          <p:nvPr>
            <p:ph idx="1"/>
          </p:nvPr>
        </p:nvSpPr>
        <p:spPr/>
        <p:txBody>
          <a:bodyPr/>
          <a:lstStyle/>
          <a:p>
            <a:r>
              <a:rPr lang="en-MY" dirty="0"/>
              <a:t>Instruction: Understanding feelings about writing.</a:t>
            </a:r>
          </a:p>
          <a:p>
            <a:r>
              <a:rPr lang="en-MY" dirty="0"/>
              <a:t> Keys to positive writing experiences. </a:t>
            </a:r>
          </a:p>
          <a:p>
            <a:r>
              <a:rPr lang="en-MY" dirty="0"/>
              <a:t>Designing a plan for submitting your article in twelve weeks.</a:t>
            </a:r>
          </a:p>
          <a:p>
            <a:r>
              <a:rPr lang="en-MY" dirty="0"/>
              <a:t>Exercises: Selecting a paper for revision.</a:t>
            </a:r>
            <a:endParaRPr lang="ar-IQ" dirty="0"/>
          </a:p>
          <a:p>
            <a:r>
              <a:rPr lang="en-MY" dirty="0"/>
              <a:t>Choosing your writing site.</a:t>
            </a:r>
          </a:p>
          <a:p>
            <a:r>
              <a:rPr lang="en-MY" dirty="0"/>
              <a:t>Designing your writing schedule.</a:t>
            </a:r>
            <a:endParaRPr lang="ar-IQ" dirty="0"/>
          </a:p>
          <a:p>
            <a:r>
              <a:rPr lang="en-MY" dirty="0"/>
              <a:t> Anticipating and overturning</a:t>
            </a:r>
            <a:r>
              <a:rPr lang="ar-IQ" dirty="0"/>
              <a:t> </a:t>
            </a:r>
            <a:r>
              <a:rPr lang="en-MY" dirty="0"/>
              <a:t>writing obstacles.</a:t>
            </a:r>
          </a:p>
        </p:txBody>
      </p:sp>
    </p:spTree>
    <p:extLst>
      <p:ext uri="{BB962C8B-B14F-4D97-AF65-F5344CB8AC3E}">
        <p14:creationId xmlns:p14="http://schemas.microsoft.com/office/powerpoint/2010/main" val="27151238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4582-846D-4CE7-8B5F-AAD3ABC67C4D}"/>
              </a:ext>
            </a:extLst>
          </p:cNvPr>
          <p:cNvSpPr>
            <a:spLocks noGrp="1"/>
          </p:cNvSpPr>
          <p:nvPr>
            <p:ph type="title"/>
          </p:nvPr>
        </p:nvSpPr>
        <p:spPr/>
        <p:txBody>
          <a:bodyPr/>
          <a:lstStyle/>
          <a:p>
            <a:r>
              <a:rPr lang="en-MY" dirty="0"/>
              <a:t>Week 11: Wrapping Up Your Article </a:t>
            </a:r>
            <a:br>
              <a:rPr lang="en-MY" dirty="0"/>
            </a:br>
            <a:r>
              <a:rPr lang="ar-IQ" dirty="0"/>
              <a:t>اختتام مقالك</a:t>
            </a:r>
            <a:endParaRPr lang="en-MY" dirty="0"/>
          </a:p>
        </p:txBody>
      </p:sp>
      <p:pic>
        <p:nvPicPr>
          <p:cNvPr id="5" name="Picture 4">
            <a:extLst>
              <a:ext uri="{FF2B5EF4-FFF2-40B4-BE49-F238E27FC236}">
                <a16:creationId xmlns:a16="http://schemas.microsoft.com/office/drawing/2014/main" id="{6B108256-5BE6-4DE2-A71F-33B9216435CB}"/>
              </a:ext>
            </a:extLst>
          </p:cNvPr>
          <p:cNvPicPr>
            <a:picLocks noChangeAspect="1"/>
          </p:cNvPicPr>
          <p:nvPr/>
        </p:nvPicPr>
        <p:blipFill>
          <a:blip r:embed="rId2"/>
          <a:stretch>
            <a:fillRect/>
          </a:stretch>
        </p:blipFill>
        <p:spPr>
          <a:xfrm>
            <a:off x="501806" y="1690688"/>
            <a:ext cx="10851994" cy="4953918"/>
          </a:xfrm>
          <a:prstGeom prst="rect">
            <a:avLst/>
          </a:prstGeom>
        </p:spPr>
      </p:pic>
    </p:spTree>
    <p:extLst>
      <p:ext uri="{BB962C8B-B14F-4D97-AF65-F5344CB8AC3E}">
        <p14:creationId xmlns:p14="http://schemas.microsoft.com/office/powerpoint/2010/main" val="28957617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6742B-197B-45B6-BE5D-6EDC7518E31D}"/>
              </a:ext>
            </a:extLst>
          </p:cNvPr>
          <p:cNvSpPr>
            <a:spLocks noGrp="1"/>
          </p:cNvSpPr>
          <p:nvPr>
            <p:ph type="title"/>
          </p:nvPr>
        </p:nvSpPr>
        <p:spPr>
          <a:xfrm>
            <a:off x="686834" y="1153572"/>
            <a:ext cx="3200400" cy="4461163"/>
          </a:xfrm>
        </p:spPr>
        <p:txBody>
          <a:bodyPr>
            <a:normAutofit/>
          </a:bodyPr>
          <a:lstStyle/>
          <a:p>
            <a:r>
              <a:rPr lang="en-MY">
                <a:solidFill>
                  <a:srgbClr val="FFFFFF"/>
                </a:solidFill>
              </a:rPr>
              <a:t>Day 1: Finalizing Your Argument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5CF838-8182-4BC0-B88A-1DA200B0A249}"/>
              </a:ext>
            </a:extLst>
          </p:cNvPr>
          <p:cNvSpPr>
            <a:spLocks noGrp="1"/>
          </p:cNvSpPr>
          <p:nvPr>
            <p:ph idx="1"/>
          </p:nvPr>
        </p:nvSpPr>
        <p:spPr>
          <a:xfrm>
            <a:off x="4447308" y="591344"/>
            <a:ext cx="6906491" cy="5585619"/>
          </a:xfrm>
        </p:spPr>
        <p:txBody>
          <a:bodyPr anchor="ctr">
            <a:normAutofit/>
          </a:bodyPr>
          <a:lstStyle/>
          <a:p>
            <a:r>
              <a:rPr lang="en-MY" dirty="0"/>
              <a:t>Print out a hard copy of your article. Read through it and mark up what needs to be improved. Ask yourself if each change is essential to the article or a barrier to completing it. </a:t>
            </a:r>
          </a:p>
          <a:p>
            <a:r>
              <a:rPr lang="en-MY" dirty="0"/>
              <a:t>Then review the instructions in Week 3 of the workbook, on argument, and reread the article with an eye for improving the logical flow of your article’s argument.</a:t>
            </a:r>
          </a:p>
        </p:txBody>
      </p:sp>
    </p:spTree>
    <p:extLst>
      <p:ext uri="{BB962C8B-B14F-4D97-AF65-F5344CB8AC3E}">
        <p14:creationId xmlns:p14="http://schemas.microsoft.com/office/powerpoint/2010/main" val="15092965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08EFD-66F6-4E8B-821D-BA9547654F9E}"/>
              </a:ext>
            </a:extLst>
          </p:cNvPr>
          <p:cNvSpPr>
            <a:spLocks noGrp="1"/>
          </p:cNvSpPr>
          <p:nvPr>
            <p:ph type="title"/>
          </p:nvPr>
        </p:nvSpPr>
        <p:spPr>
          <a:xfrm>
            <a:off x="686834" y="1153572"/>
            <a:ext cx="3200400" cy="4461163"/>
          </a:xfrm>
        </p:spPr>
        <p:txBody>
          <a:bodyPr>
            <a:normAutofit/>
          </a:bodyPr>
          <a:lstStyle/>
          <a:p>
            <a:r>
              <a:rPr lang="en-MY">
                <a:solidFill>
                  <a:srgbClr val="FFFFFF"/>
                </a:solidFill>
              </a:rPr>
              <a:t>Day 2: Finalizing Your Related Literature Review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DDA5B93-C4AA-4949-B59C-168AA3873DE4}"/>
              </a:ext>
            </a:extLst>
          </p:cNvPr>
          <p:cNvSpPr>
            <a:spLocks noGrp="1"/>
          </p:cNvSpPr>
          <p:nvPr>
            <p:ph idx="1"/>
          </p:nvPr>
        </p:nvSpPr>
        <p:spPr>
          <a:xfrm>
            <a:off x="4447308" y="591344"/>
            <a:ext cx="6906491" cy="5585619"/>
          </a:xfrm>
        </p:spPr>
        <p:txBody>
          <a:bodyPr anchor="ctr">
            <a:normAutofit/>
          </a:bodyPr>
          <a:lstStyle/>
          <a:p>
            <a:r>
              <a:rPr lang="en-MY" dirty="0"/>
              <a:t>Review the instructions in Week 5 on related literature reviews, and reread your article with an eye for wrapping up your literature review and other citations. </a:t>
            </a:r>
          </a:p>
          <a:p>
            <a:r>
              <a:rPr lang="en-MY" dirty="0"/>
              <a:t>Is your bibliography clean? Have you cited what you need to?</a:t>
            </a:r>
          </a:p>
        </p:txBody>
      </p:sp>
    </p:spTree>
    <p:extLst>
      <p:ext uri="{BB962C8B-B14F-4D97-AF65-F5344CB8AC3E}">
        <p14:creationId xmlns:p14="http://schemas.microsoft.com/office/powerpoint/2010/main" val="22372540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BDC7E-6D19-45C5-A21A-6FDD7B4DE1F4}"/>
              </a:ext>
            </a:extLst>
          </p:cNvPr>
          <p:cNvSpPr>
            <a:spLocks noGrp="1"/>
          </p:cNvSpPr>
          <p:nvPr>
            <p:ph type="title"/>
          </p:nvPr>
        </p:nvSpPr>
        <p:spPr>
          <a:xfrm>
            <a:off x="686834" y="1153572"/>
            <a:ext cx="3200400" cy="4461163"/>
          </a:xfrm>
        </p:spPr>
        <p:txBody>
          <a:bodyPr>
            <a:normAutofit/>
          </a:bodyPr>
          <a:lstStyle/>
          <a:p>
            <a:r>
              <a:rPr lang="en-MY">
                <a:solidFill>
                  <a:srgbClr val="FFFFFF"/>
                </a:solidFill>
              </a:rPr>
              <a:t>Day 3: Finalizing Your Introduction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E948F0-C07B-4298-8608-6CFB64903DA9}"/>
              </a:ext>
            </a:extLst>
          </p:cNvPr>
          <p:cNvSpPr>
            <a:spLocks noGrp="1"/>
          </p:cNvSpPr>
          <p:nvPr>
            <p:ph idx="1"/>
          </p:nvPr>
        </p:nvSpPr>
        <p:spPr>
          <a:xfrm>
            <a:off x="4447308" y="591344"/>
            <a:ext cx="6906491" cy="5585619"/>
          </a:xfrm>
        </p:spPr>
        <p:txBody>
          <a:bodyPr anchor="ctr">
            <a:normAutofit/>
          </a:bodyPr>
          <a:lstStyle/>
          <a:p>
            <a:r>
              <a:rPr lang="en-MY" dirty="0"/>
              <a:t>Review the instructions in Week 8 on openings, and reread your article with an eye for completing your introduction.</a:t>
            </a:r>
          </a:p>
        </p:txBody>
      </p:sp>
    </p:spTree>
    <p:extLst>
      <p:ext uri="{BB962C8B-B14F-4D97-AF65-F5344CB8AC3E}">
        <p14:creationId xmlns:p14="http://schemas.microsoft.com/office/powerpoint/2010/main" val="24744568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79CB0-7D48-4BDD-BF0E-A80DD3B6B27D}"/>
              </a:ext>
            </a:extLst>
          </p:cNvPr>
          <p:cNvSpPr>
            <a:spLocks noGrp="1"/>
          </p:cNvSpPr>
          <p:nvPr>
            <p:ph type="title"/>
          </p:nvPr>
        </p:nvSpPr>
        <p:spPr>
          <a:xfrm>
            <a:off x="686834" y="1153572"/>
            <a:ext cx="3200400" cy="4461163"/>
          </a:xfrm>
        </p:spPr>
        <p:txBody>
          <a:bodyPr>
            <a:normAutofit/>
          </a:bodyPr>
          <a:lstStyle/>
          <a:p>
            <a:r>
              <a:rPr lang="en-MY">
                <a:solidFill>
                  <a:srgbClr val="FFFFFF"/>
                </a:solidFill>
              </a:rPr>
              <a:t>Day 4: Finalizing Your Evidence and Structure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EA6F04-D195-4E75-A951-862E295A2FC7}"/>
              </a:ext>
            </a:extLst>
          </p:cNvPr>
          <p:cNvSpPr>
            <a:spLocks noGrp="1"/>
          </p:cNvSpPr>
          <p:nvPr>
            <p:ph idx="1"/>
          </p:nvPr>
        </p:nvSpPr>
        <p:spPr>
          <a:xfrm>
            <a:off x="4447308" y="591344"/>
            <a:ext cx="6906491" cy="5585619"/>
          </a:xfrm>
        </p:spPr>
        <p:txBody>
          <a:bodyPr anchor="ctr">
            <a:normAutofit/>
          </a:bodyPr>
          <a:lstStyle/>
          <a:p>
            <a:r>
              <a:rPr lang="en-MY" sz="2200" dirty="0"/>
              <a:t>Review the instructions in Week 6 and 7, and reread your article with an eye for finalizing the body of your article. Focus on improving. </a:t>
            </a:r>
          </a:p>
          <a:p>
            <a:r>
              <a:rPr lang="en-MY" sz="2200" dirty="0"/>
              <a:t>Don’t forget your journal’s word limits, but if you are only one hundred words over the maximum, don’t panic. Most editors don’t expect you to hit the mark exactly.</a:t>
            </a:r>
          </a:p>
          <a:p>
            <a:r>
              <a:rPr lang="en-MY" sz="2200" dirty="0"/>
              <a:t>Devoting a three or four-hour stretch of time to this task may be helpful as you get close to sending. </a:t>
            </a:r>
          </a:p>
        </p:txBody>
      </p:sp>
    </p:spTree>
    <p:extLst>
      <p:ext uri="{BB962C8B-B14F-4D97-AF65-F5344CB8AC3E}">
        <p14:creationId xmlns:p14="http://schemas.microsoft.com/office/powerpoint/2010/main" val="26686481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AE107-B6F0-4234-A38C-89ABA13357A4}"/>
              </a:ext>
            </a:extLst>
          </p:cNvPr>
          <p:cNvSpPr>
            <a:spLocks noGrp="1"/>
          </p:cNvSpPr>
          <p:nvPr>
            <p:ph type="title"/>
          </p:nvPr>
        </p:nvSpPr>
        <p:spPr>
          <a:xfrm>
            <a:off x="686834" y="1153572"/>
            <a:ext cx="3200400" cy="4461163"/>
          </a:xfrm>
        </p:spPr>
        <p:txBody>
          <a:bodyPr>
            <a:normAutofit/>
          </a:bodyPr>
          <a:lstStyle/>
          <a:p>
            <a:r>
              <a:rPr lang="en-MY">
                <a:solidFill>
                  <a:srgbClr val="FFFFFF"/>
                </a:solidFill>
              </a:rPr>
              <a:t>Day 5: Finalizing Your Conclusion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D7F0EA-3807-4B27-8A49-61B38346FE24}"/>
              </a:ext>
            </a:extLst>
          </p:cNvPr>
          <p:cNvSpPr>
            <a:spLocks noGrp="1"/>
          </p:cNvSpPr>
          <p:nvPr>
            <p:ph idx="1"/>
          </p:nvPr>
        </p:nvSpPr>
        <p:spPr>
          <a:xfrm>
            <a:off x="4447308" y="591344"/>
            <a:ext cx="6906491" cy="5585619"/>
          </a:xfrm>
        </p:spPr>
        <p:txBody>
          <a:bodyPr anchor="ctr">
            <a:normAutofit/>
          </a:bodyPr>
          <a:lstStyle/>
          <a:p>
            <a:r>
              <a:rPr lang="en-MY" dirty="0"/>
              <a:t>Review the instructions in Week 8 on conclusions, and reread your article with an eye for completing your conclusion. The best conclusions are short, clear ones.</a:t>
            </a:r>
          </a:p>
        </p:txBody>
      </p:sp>
    </p:spTree>
    <p:extLst>
      <p:ext uri="{BB962C8B-B14F-4D97-AF65-F5344CB8AC3E}">
        <p14:creationId xmlns:p14="http://schemas.microsoft.com/office/powerpoint/2010/main" val="4743591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5D19-8365-479D-8C73-1117905DF6AA}"/>
              </a:ext>
            </a:extLst>
          </p:cNvPr>
          <p:cNvSpPr>
            <a:spLocks noGrp="1"/>
          </p:cNvSpPr>
          <p:nvPr>
            <p:ph type="title"/>
          </p:nvPr>
        </p:nvSpPr>
        <p:spPr>
          <a:xfrm>
            <a:off x="4941535" y="640081"/>
            <a:ext cx="6610383" cy="3497021"/>
          </a:xfrm>
          <a:noFill/>
        </p:spPr>
        <p:txBody>
          <a:bodyPr vert="horz" lIns="91440" tIns="45720" rIns="91440" bIns="45720" rtlCol="0" anchor="b">
            <a:normAutofit/>
          </a:bodyPr>
          <a:lstStyle/>
          <a:p>
            <a:r>
              <a:rPr lang="en-US" sz="6000"/>
              <a:t>DOCUMENTING YOUR WRITING TIME AND TASKS</a:t>
            </a:r>
          </a:p>
        </p:txBody>
      </p:sp>
      <p:sp>
        <p:nvSpPr>
          <p:cNvPr id="12" name="Rectangle 11">
            <a:extLst>
              <a:ext uri="{FF2B5EF4-FFF2-40B4-BE49-F238E27FC236}">
                <a16:creationId xmlns:a16="http://schemas.microsoft.com/office/drawing/2014/main" id="{707744A9-B1DD-4F76-B3B2-02A51E6DF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8">
            <a:extLst>
              <a:ext uri="{FF2B5EF4-FFF2-40B4-BE49-F238E27FC236}">
                <a16:creationId xmlns:a16="http://schemas.microsoft.com/office/drawing/2014/main" id="{09F52C97-D8A0-4C58-9D04-B8733EE38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36" y="644333"/>
            <a:ext cx="3343935" cy="556933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5AD05F9-B5F0-485E-A3E5-B92A2738BB67}"/>
              </a:ext>
            </a:extLst>
          </p:cNvPr>
          <p:cNvPicPr>
            <a:picLocks noChangeAspect="1"/>
          </p:cNvPicPr>
          <p:nvPr/>
        </p:nvPicPr>
        <p:blipFill rotWithShape="1">
          <a:blip r:embed="rId2"/>
          <a:srcRect t="52" r="3" b="7924"/>
          <a:stretch/>
        </p:blipFill>
        <p:spPr>
          <a:xfrm>
            <a:off x="809243" y="809244"/>
            <a:ext cx="3017520" cy="5239512"/>
          </a:xfrm>
          <a:prstGeom prst="rect">
            <a:avLst/>
          </a:prstGeom>
          <a:effectLst/>
        </p:spPr>
      </p:pic>
    </p:spTree>
    <p:extLst>
      <p:ext uri="{BB962C8B-B14F-4D97-AF65-F5344CB8AC3E}">
        <p14:creationId xmlns:p14="http://schemas.microsoft.com/office/powerpoint/2010/main" val="17926377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9062-3E93-44ED-83D0-46B2F2618CEF}"/>
              </a:ext>
            </a:extLst>
          </p:cNvPr>
          <p:cNvSpPr>
            <a:spLocks noGrp="1"/>
          </p:cNvSpPr>
          <p:nvPr>
            <p:ph type="title"/>
          </p:nvPr>
        </p:nvSpPr>
        <p:spPr/>
        <p:txBody>
          <a:bodyPr/>
          <a:lstStyle/>
          <a:p>
            <a:r>
              <a:rPr lang="en-MY" dirty="0"/>
              <a:t>Week 12: Sending Your Article!</a:t>
            </a:r>
          </a:p>
        </p:txBody>
      </p:sp>
      <p:sp>
        <p:nvSpPr>
          <p:cNvPr id="3" name="Content Placeholder 2">
            <a:extLst>
              <a:ext uri="{FF2B5EF4-FFF2-40B4-BE49-F238E27FC236}">
                <a16:creationId xmlns:a16="http://schemas.microsoft.com/office/drawing/2014/main" id="{F218F3EA-1A49-49BB-8A80-F876EEAAE15E}"/>
              </a:ext>
            </a:extLst>
          </p:cNvPr>
          <p:cNvSpPr>
            <a:spLocks noGrp="1"/>
          </p:cNvSpPr>
          <p:nvPr>
            <p:ph idx="1"/>
          </p:nvPr>
        </p:nvSpPr>
        <p:spPr/>
        <p:txBody>
          <a:bodyPr/>
          <a:lstStyle/>
          <a:p>
            <a:endParaRPr lang="en-MY"/>
          </a:p>
        </p:txBody>
      </p:sp>
      <p:pic>
        <p:nvPicPr>
          <p:cNvPr id="5" name="Picture 4">
            <a:extLst>
              <a:ext uri="{FF2B5EF4-FFF2-40B4-BE49-F238E27FC236}">
                <a16:creationId xmlns:a16="http://schemas.microsoft.com/office/drawing/2014/main" id="{C6982FF3-12F7-4236-BAFD-138F1D433225}"/>
              </a:ext>
            </a:extLst>
          </p:cNvPr>
          <p:cNvPicPr>
            <a:picLocks noChangeAspect="1"/>
          </p:cNvPicPr>
          <p:nvPr/>
        </p:nvPicPr>
        <p:blipFill>
          <a:blip r:embed="rId2"/>
          <a:stretch>
            <a:fillRect/>
          </a:stretch>
        </p:blipFill>
        <p:spPr>
          <a:xfrm>
            <a:off x="142350" y="243631"/>
            <a:ext cx="11963005" cy="5477661"/>
          </a:xfrm>
          <a:prstGeom prst="rect">
            <a:avLst/>
          </a:prstGeom>
        </p:spPr>
      </p:pic>
    </p:spTree>
    <p:extLst>
      <p:ext uri="{BB962C8B-B14F-4D97-AF65-F5344CB8AC3E}">
        <p14:creationId xmlns:p14="http://schemas.microsoft.com/office/powerpoint/2010/main" val="31338238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71DED-9346-46CA-AC71-57E5ACEA5E05}"/>
              </a:ext>
            </a:extLst>
          </p:cNvPr>
          <p:cNvSpPr>
            <a:spLocks noGrp="1"/>
          </p:cNvSpPr>
          <p:nvPr>
            <p:ph type="title"/>
          </p:nvPr>
        </p:nvSpPr>
        <p:spPr>
          <a:xfrm>
            <a:off x="686834" y="591344"/>
            <a:ext cx="3200400" cy="5585619"/>
          </a:xfrm>
        </p:spPr>
        <p:txBody>
          <a:bodyPr>
            <a:normAutofit/>
          </a:bodyPr>
          <a:lstStyle/>
          <a:p>
            <a:r>
              <a:rPr lang="en-MY">
                <a:solidFill>
                  <a:srgbClr val="FFFFFF"/>
                </a:solidFill>
              </a:rPr>
              <a:t>Day 1: Writing the Cover Letter</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AAF4C7-D5EB-400A-A38B-9812B4DBA68B}"/>
              </a:ext>
            </a:extLst>
          </p:cNvPr>
          <p:cNvSpPr>
            <a:spLocks noGrp="1"/>
          </p:cNvSpPr>
          <p:nvPr>
            <p:ph idx="1"/>
          </p:nvPr>
        </p:nvSpPr>
        <p:spPr>
          <a:xfrm>
            <a:off x="4447308" y="591344"/>
            <a:ext cx="6906491" cy="5585619"/>
          </a:xfrm>
        </p:spPr>
        <p:txBody>
          <a:bodyPr anchor="ctr">
            <a:normAutofit/>
          </a:bodyPr>
          <a:lstStyle/>
          <a:p>
            <a:r>
              <a:rPr lang="en-MY" sz="1300" dirty="0"/>
              <a:t>When submitting an article, authors often ignore the importance of crafting a good cover letter. A professional cover letter favourably disposes (set) the editor toward you and your work. While some journals do not examine them very closely, other journals use your cover letter to decide whether to read the article at all or to pick peer reviewers. </a:t>
            </a:r>
          </a:p>
          <a:p>
            <a:r>
              <a:rPr lang="en-MY" sz="1300" b="1" dirty="0"/>
              <a:t>Use letterhead</a:t>
            </a:r>
            <a:r>
              <a:rPr lang="en-MY" sz="1300" dirty="0"/>
              <a:t>. If you are affiliated with a university, use university letterhead. (It gives a better impression than your personal stationery.)</a:t>
            </a:r>
          </a:p>
          <a:p>
            <a:r>
              <a:rPr lang="en-MY" sz="1300" dirty="0"/>
              <a:t> </a:t>
            </a:r>
            <a:r>
              <a:rPr lang="en-MY" sz="1300" b="1" dirty="0"/>
              <a:t>Name the editor. </a:t>
            </a:r>
            <a:r>
              <a:rPr lang="en-MY" sz="1300" dirty="0"/>
              <a:t>Address the letter to a specific person, not just “Editor.” (Usually this information is online. It shows that you’ve done your research and are not randomly sending your work to any journal.) </a:t>
            </a:r>
          </a:p>
          <a:p>
            <a:r>
              <a:rPr lang="en-MY" sz="1300" b="1" dirty="0"/>
              <a:t>Provide the title</a:t>
            </a:r>
            <a:r>
              <a:rPr lang="en-MY" sz="1300" dirty="0"/>
              <a:t>. Give the title of your article so that the editor has all the needed information in the letter.</a:t>
            </a:r>
          </a:p>
          <a:p>
            <a:r>
              <a:rPr lang="en-MY" sz="1300" dirty="0"/>
              <a:t> </a:t>
            </a:r>
            <a:r>
              <a:rPr lang="en-MY" sz="1300" b="1" dirty="0"/>
              <a:t>Note if requested</a:t>
            </a:r>
            <a:r>
              <a:rPr lang="en-MY" sz="1300" dirty="0"/>
              <a:t>. If the article was requested in any way, thank the editor for requesting that you submit it and remind the editor of where this request was made.</a:t>
            </a:r>
          </a:p>
          <a:p>
            <a:r>
              <a:rPr lang="en-MY" sz="1300" b="1" dirty="0"/>
              <a:t> Include the abstract</a:t>
            </a:r>
            <a:r>
              <a:rPr lang="en-MY" sz="1300" dirty="0"/>
              <a:t>. Describe the article’s contents. (It is fine to use part of your abstract to do this, but the abstract should be blended into the letter, not set apart as an abstract.)</a:t>
            </a:r>
          </a:p>
          <a:p>
            <a:r>
              <a:rPr lang="en-MY" sz="1300" dirty="0"/>
              <a:t> </a:t>
            </a:r>
            <a:r>
              <a:rPr lang="en-MY" sz="1300" b="1" dirty="0"/>
              <a:t>Articulate the contribution</a:t>
            </a:r>
            <a:r>
              <a:rPr lang="en-MY" sz="1300" dirty="0"/>
              <a:t>. State the significance of work to the field. (This should be clear but not too self-aggrandizing. In other words, you don’t need to state that the article is going to change the field; just that it is a contribution to our thinking or fills a gap.)</a:t>
            </a:r>
          </a:p>
          <a:p>
            <a:r>
              <a:rPr lang="en-MY" sz="1300" b="1" dirty="0"/>
              <a:t> Describe the appeal to the readers</a:t>
            </a:r>
          </a:p>
          <a:p>
            <a:r>
              <a:rPr lang="en-MY" sz="1300" b="1" dirty="0"/>
              <a:t>Mention the journal</a:t>
            </a:r>
          </a:p>
          <a:p>
            <a:r>
              <a:rPr lang="en-MY" sz="1300" b="1" dirty="0"/>
              <a:t>Offer warrants (Authorship, Ownership, Publication)</a:t>
            </a:r>
          </a:p>
        </p:txBody>
      </p:sp>
    </p:spTree>
    <p:extLst>
      <p:ext uri="{BB962C8B-B14F-4D97-AF65-F5344CB8AC3E}">
        <p14:creationId xmlns:p14="http://schemas.microsoft.com/office/powerpoint/2010/main" val="23546446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E7EECF-EEFE-486F-B287-B8B01144C0CD}"/>
              </a:ext>
            </a:extLst>
          </p:cNvPr>
          <p:cNvPicPr>
            <a:picLocks noChangeAspect="1"/>
          </p:cNvPicPr>
          <p:nvPr/>
        </p:nvPicPr>
        <p:blipFill>
          <a:blip r:embed="rId2"/>
          <a:stretch>
            <a:fillRect/>
          </a:stretch>
        </p:blipFill>
        <p:spPr>
          <a:xfrm>
            <a:off x="3366178" y="643467"/>
            <a:ext cx="5459643"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464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7784</Words>
  <Application>Microsoft Office PowerPoint</Application>
  <PresentationFormat>Widescreen</PresentationFormat>
  <Paragraphs>432</Paragraphs>
  <Slides>110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110</vt:i4>
      </vt:variant>
    </vt:vector>
  </HeadingPairs>
  <TitlesOfParts>
    <vt:vector size="114" baseType="lpstr">
      <vt:lpstr>Arial</vt:lpstr>
      <vt:lpstr>Calibri</vt:lpstr>
      <vt:lpstr>Calibri Light</vt:lpstr>
      <vt:lpstr>Office Theme</vt:lpstr>
      <vt:lpstr>خطة النشر في 12 أسبوع</vt:lpstr>
      <vt:lpstr>Writing Your Journal Article in 12 Weeks</vt:lpstr>
      <vt:lpstr>PowerPoint Presentation</vt:lpstr>
      <vt:lpstr>العقاب او المكافأة من اجل التحفيز </vt:lpstr>
      <vt:lpstr>Partner</vt:lpstr>
      <vt:lpstr>PowerPoint Presentation</vt:lpstr>
      <vt:lpstr>PowerPoint Presentation</vt:lpstr>
      <vt:lpstr>Week 1 : Designing your plan for writing</vt:lpstr>
      <vt:lpstr>Days Tasks</vt:lpstr>
      <vt:lpstr>ما المشاعر التي تظهر عندما تفكر في الكتابة؟</vt:lpstr>
      <vt:lpstr>PowerPoint Presentation</vt:lpstr>
      <vt:lpstr>Develop a habit of writing</vt:lpstr>
      <vt:lpstr>Anticipating Writing Obstacles</vt:lpstr>
      <vt:lpstr>Anticipating Writing Obstacles</vt:lpstr>
      <vt:lpstr>Anticipating Writing Obstacles</vt:lpstr>
      <vt:lpstr>Anticipating Writing Obstacles</vt:lpstr>
      <vt:lpstr>PowerPoint Presentation</vt:lpstr>
      <vt:lpstr>PowerPoint Presentation</vt:lpstr>
      <vt:lpstr>PowerPoint Presentation</vt:lpstr>
      <vt:lpstr>PowerPoint Presentation</vt:lpstr>
      <vt:lpstr>Revision</vt:lpstr>
      <vt:lpstr>Week 2: Starting Your Article</vt:lpstr>
      <vt:lpstr>TYPES OF ACADEMIC ARTICLES</vt:lpstr>
      <vt:lpstr>TYPES OF ACADEMIC ARTICLES</vt:lpstr>
      <vt:lpstr>ABSTRACTS AS A TOOL FOR SUCCESS</vt:lpstr>
      <vt:lpstr>Solving problems</vt:lpstr>
      <vt:lpstr>Connecting with editors</vt:lpstr>
      <vt:lpstr>Getting found</vt:lpstr>
      <vt:lpstr>Getting read.</vt:lpstr>
      <vt:lpstr>Getting cited</vt:lpstr>
      <vt:lpstr>INGREDIENTS OF A GOOD ABSTRACT</vt:lpstr>
      <vt:lpstr>Week 2 Revision</vt:lpstr>
      <vt:lpstr>PowerPoint Presentation</vt:lpstr>
      <vt:lpstr>Week 3: Advancing Your Argument</vt:lpstr>
      <vt:lpstr>COMMON REASONS WHY JOURNALS REJECT ARTICLES</vt:lpstr>
      <vt:lpstr>Week 4: Selecting a Journal</vt:lpstr>
      <vt:lpstr>THE IMPORTANCE OF PICKING THE RIGHT JOURNAL</vt:lpstr>
      <vt:lpstr>Journal Selection</vt:lpstr>
      <vt:lpstr>Journal Selection</vt:lpstr>
      <vt:lpstr>TYPES OF ACADEMIC JOURNALS</vt:lpstr>
      <vt:lpstr>Questionable Publishing Outlets</vt:lpstr>
      <vt:lpstr>Preferred Publishing Outlets</vt:lpstr>
      <vt:lpstr>Evaluation Process for Potential Journals</vt:lpstr>
      <vt:lpstr>PowerPoint Presentation</vt:lpstr>
      <vt:lpstr>Writing a Query Letter to Editors</vt:lpstr>
      <vt:lpstr>PowerPoint Presentation</vt:lpstr>
      <vt:lpstr>Review</vt:lpstr>
      <vt:lpstr>Week 5: Reviewing the Related Literature</vt:lpstr>
      <vt:lpstr>STRATEGIES FOR GETTING READING DONE</vt:lpstr>
      <vt:lpstr>Reading Related Literature</vt:lpstr>
      <vt:lpstr>What’s Your Entry Point? </vt:lpstr>
      <vt:lpstr>Addressing a gap in previous research</vt:lpstr>
      <vt:lpstr>What Is a Related Literature Review?</vt:lpstr>
      <vt:lpstr>Common Mistakes in Citing the Literature</vt:lpstr>
      <vt:lpstr>Week 6: Strengthening Your Structure</vt:lpstr>
      <vt:lpstr>ON THE IMPORTANCE OF STRUCTURE</vt:lpstr>
      <vt:lpstr>PowerPoint Presentation</vt:lpstr>
      <vt:lpstr>PowerPoint Presentation</vt:lpstr>
      <vt:lpstr>PowerPoint Presentation</vt:lpstr>
      <vt:lpstr>Qualitative Social Science Article Structure</vt:lpstr>
      <vt:lpstr>PowerPoint Presentation</vt:lpstr>
      <vt:lpstr>Week 7: Presenting Your Evidence</vt:lpstr>
      <vt:lpstr>TYPES OF EVIDENCE</vt:lpstr>
      <vt:lpstr>types of evidence do scholars bring to bear in convincing others of their arguments?</vt:lpstr>
      <vt:lpstr>Discussion</vt:lpstr>
      <vt:lpstr>Discussion</vt:lpstr>
      <vt:lpstr>Discussion</vt:lpstr>
      <vt:lpstr>Week 8: Opening and Concluding Your Article</vt:lpstr>
      <vt:lpstr>ON THE IMPORTANCE OF OPENINGS</vt:lpstr>
      <vt:lpstr>The opening</vt:lpstr>
      <vt:lpstr>Day 1: Revising Your Title</vt:lpstr>
      <vt:lpstr>Day 1: Revising Your Title</vt:lpstr>
      <vt:lpstr>Days 2 and 3: Revising Your Introduction</vt:lpstr>
      <vt:lpstr>Day 4: Revisiting Your Abstract, Related Literature Review, and Author Order</vt:lpstr>
      <vt:lpstr>Day 5: Revising Your Conclusion</vt:lpstr>
      <vt:lpstr>Week 9: Giving, Getting, and Using Others’ Feedback</vt:lpstr>
      <vt:lpstr>Give Good Feedback</vt:lpstr>
      <vt:lpstr>What Not To Do When You Are Giving Feedback</vt:lpstr>
      <vt:lpstr>What To Do When You Are Giving Feedback</vt:lpstr>
      <vt:lpstr>What to Do When You Are Getting Feedback</vt:lpstr>
      <vt:lpstr>PowerPoint Presentation</vt:lpstr>
      <vt:lpstr>Week 10: Editing Your Sentences</vt:lpstr>
      <vt:lpstr>ON TAKING THE TIME  خذ وقتك</vt:lpstr>
      <vt:lpstr>TYPES OF REVISING</vt:lpstr>
      <vt:lpstr>THE RULES OF EDITING</vt:lpstr>
      <vt:lpstr>A manual for everyone</vt:lpstr>
      <vt:lpstr>PowerPoint Presentation</vt:lpstr>
      <vt:lpstr>Principles of American English academic style</vt:lpstr>
      <vt:lpstr>THE BELCHER DIAGNOSTIC TEST (p327)</vt:lpstr>
      <vt:lpstr>Week 11: Wrapping Up Your Article  اختتام مقالك</vt:lpstr>
      <vt:lpstr>Day 1: Finalizing Your Argument</vt:lpstr>
      <vt:lpstr>Day 2: Finalizing Your Related Literature Review</vt:lpstr>
      <vt:lpstr>Day 3: Finalizing Your Introduction</vt:lpstr>
      <vt:lpstr>Day 4: Finalizing Your Evidence and Structure</vt:lpstr>
      <vt:lpstr>Day 5: Finalizing Your Conclusion</vt:lpstr>
      <vt:lpstr>DOCUMENTING YOUR WRITING TIME AND TASKS</vt:lpstr>
      <vt:lpstr>Week 12: Sending Your Article!</vt:lpstr>
      <vt:lpstr>Day 1: Writing the Cover Letter</vt:lpstr>
      <vt:lpstr>PowerPoint Presentation</vt:lpstr>
      <vt:lpstr>PowerPoint Presentation</vt:lpstr>
      <vt:lpstr>Cover Letter (Cont)</vt:lpstr>
      <vt:lpstr>Cover Letter (Cont)</vt:lpstr>
      <vt:lpstr>Day 2: Preparing Illustrations</vt:lpstr>
      <vt:lpstr>Day 3: Putting Your Article in the Journal’s Style</vt:lpstr>
      <vt:lpstr>Day 4: Preparing the Final Print or Electronic Version</vt:lpstr>
      <vt:lpstr>PowerPoint Presentation</vt:lpstr>
      <vt:lpstr>PowerPoint Presentation</vt:lpstr>
      <vt:lpstr>Day 5: Send and Celebrate!</vt:lpstr>
      <vt:lpstr>Week X: Responding to Journal Decisions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خطة النشر في 12 أسبوع</dc:title>
  <dc:creator>saif yousif</dc:creator>
  <cp:lastModifiedBy>saif yousif</cp:lastModifiedBy>
  <cp:revision>3</cp:revision>
  <dcterms:created xsi:type="dcterms:W3CDTF">2020-07-24T10:32:59Z</dcterms:created>
  <dcterms:modified xsi:type="dcterms:W3CDTF">2020-07-24T16:12:59Z</dcterms:modified>
</cp:coreProperties>
</file>